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13716000" cx="24384000"/>
  <p:notesSz cx="6858000" cy="9144000"/>
  <p:embeddedFontLst>
    <p:embeddedFont>
      <p:font typeface="Arial Narrow"/>
      <p:regular r:id="rId23"/>
      <p:bold r:id="rId24"/>
      <p:italic r:id="rId25"/>
      <p:boldItalic r:id="rId26"/>
    </p:embeddedFont>
    <p:embeddedFont>
      <p:font typeface="Helvetica Neue"/>
      <p:regular r:id="rId27"/>
      <p:bold r:id="rId28"/>
      <p:italic r:id="rId29"/>
      <p:boldItalic r:id="rId30"/>
    </p:embeddedFont>
    <p:embeddedFont>
      <p:font typeface="Helvetica Neue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5" roundtripDataSignature="AMtx7mhHoA1eyfUrMQpspcwKMr0HAKBH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ArialNarrow-bold.fntdata"/><Relationship Id="rId23" Type="http://schemas.openxmlformats.org/officeDocument/2006/relationships/font" Target="fonts/ArialNarrow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ArialNarrow-boldItalic.fntdata"/><Relationship Id="rId25" Type="http://schemas.openxmlformats.org/officeDocument/2006/relationships/font" Target="fonts/ArialNarrow-italic.fntdata"/><Relationship Id="rId28" Type="http://schemas.openxmlformats.org/officeDocument/2006/relationships/font" Target="fonts/HelveticaNeue-bold.fntdata"/><Relationship Id="rId27" Type="http://schemas.openxmlformats.org/officeDocument/2006/relationships/font" Target="fonts/HelveticaNeue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HelveticaNeue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HelveticaNeueLight-regular.fntdata"/><Relationship Id="rId30" Type="http://schemas.openxmlformats.org/officeDocument/2006/relationships/font" Target="fonts/HelveticaNeue-bold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Light-italic.fntdata"/><Relationship Id="rId10" Type="http://schemas.openxmlformats.org/officeDocument/2006/relationships/slide" Target="slides/slide5.xml"/><Relationship Id="rId32" Type="http://schemas.openxmlformats.org/officeDocument/2006/relationships/font" Target="fonts/HelveticaNeueLight-bold.fntdata"/><Relationship Id="rId13" Type="http://schemas.openxmlformats.org/officeDocument/2006/relationships/slide" Target="slides/slide8.xml"/><Relationship Id="rId35" Type="http://customschemas.google.com/relationships/presentationmetadata" Target="metadata"/><Relationship Id="rId12" Type="http://schemas.openxmlformats.org/officeDocument/2006/relationships/slide" Target="slides/slide7.xml"/><Relationship Id="rId34" Type="http://schemas.openxmlformats.org/officeDocument/2006/relationships/font" Target="fonts/HelveticaNeue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228600" lvl="5" marL="27432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228600" lvl="6" marL="32004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228600" lvl="7" marL="36576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228600" lvl="8" marL="411480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200" u="none" cap="none" strike="noStrik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" name="Google Shape;19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6" name="Google Shape;206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" name="Google Shape;227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3" name="Google Shape;243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4" name="Google Shape;274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одзаголовок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9"/>
          <p:cNvSpPr/>
          <p:nvPr/>
        </p:nvSpPr>
        <p:spPr>
          <a:xfrm>
            <a:off x="5230254" y="-37339"/>
            <a:ext cx="19217709" cy="137160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" name="Google Shape;11;p19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">
  <p:cSld name="Цитата">
    <p:bg>
      <p:bgPr>
        <a:solidFill>
          <a:srgbClr val="FFFFFF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8"/>
          <p:cNvSpPr txBox="1"/>
          <p:nvPr>
            <p:ph idx="1" type="body"/>
          </p:nvPr>
        </p:nvSpPr>
        <p:spPr>
          <a:xfrm>
            <a:off x="4833937" y="8947546"/>
            <a:ext cx="14716126" cy="66079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"/>
              <a:buNone/>
              <a:defRPr sz="3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5" name="Google Shape;45;p28"/>
          <p:cNvSpPr txBox="1"/>
          <p:nvPr>
            <p:ph idx="2" type="body"/>
          </p:nvPr>
        </p:nvSpPr>
        <p:spPr>
          <a:xfrm>
            <a:off x="4833937" y="6000353"/>
            <a:ext cx="14716126" cy="9652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Helvetica Neue Light"/>
              <a:buNone/>
              <a:defRPr sz="5200"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46" name="Google Shape;46;p2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">
  <p:cSld name="Фото">
    <p:bg>
      <p:bgPr>
        <a:solidFill>
          <a:srgbClr val="FFFFFF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9"/>
          <p:cNvSpPr/>
          <p:nvPr>
            <p:ph idx="2" type="pic"/>
          </p:nvPr>
        </p:nvSpPr>
        <p:spPr>
          <a:xfrm>
            <a:off x="3048000" y="0"/>
            <a:ext cx="18288001" cy="13716000"/>
          </a:xfrm>
          <a:prstGeom prst="rect">
            <a:avLst/>
          </a:prstGeom>
          <a:noFill/>
          <a:ln>
            <a:noFill/>
          </a:ln>
        </p:spPr>
      </p:sp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">
  <p:cSld name="Пустой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 — по центру" type="tx">
  <p:cSld name="TITLE_AND_BODY">
    <p:bg>
      <p:bgPr>
        <a:solidFill>
          <a:srgbClr val="FFFFFF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0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 — вверху">
  <p:cSld name="Заголовок — вверху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 — горизонтально">
  <p:cSld name="Фото — горизонтально">
    <p:bg>
      <p:bgPr>
        <a:solidFill>
          <a:srgbClr val="FFFFFF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2"/>
          <p:cNvSpPr/>
          <p:nvPr>
            <p:ph idx="2" type="pic"/>
          </p:nvPr>
        </p:nvSpPr>
        <p:spPr>
          <a:xfrm>
            <a:off x="5307210" y="892968"/>
            <a:ext cx="13751720" cy="8322470"/>
          </a:xfrm>
          <a:prstGeom prst="rect">
            <a:avLst/>
          </a:prstGeom>
          <a:noFill/>
          <a:ln>
            <a:noFill/>
          </a:ln>
        </p:spPr>
      </p:sp>
      <p:sp>
        <p:nvSpPr>
          <p:cNvPr id="18" name="Google Shape;18;p22"/>
          <p:cNvSpPr txBox="1"/>
          <p:nvPr>
            <p:ph type="title"/>
          </p:nvPr>
        </p:nvSpPr>
        <p:spPr>
          <a:xfrm>
            <a:off x="4833937" y="9447609"/>
            <a:ext cx="14716126" cy="200025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" type="body"/>
          </p:nvPr>
        </p:nvSpPr>
        <p:spPr>
          <a:xfrm>
            <a:off x="4833937" y="11519296"/>
            <a:ext cx="14716126" cy="158948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1935814" y="13001625"/>
            <a:ext cx="494513" cy="511175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 — вертикально">
  <p:cSld name="Фото — вертикально">
    <p:bg>
      <p:bgPr>
        <a:solidFill>
          <a:srgbClr val="FFFFFF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/>
          <p:nvPr>
            <p:ph idx="2" type="pic"/>
          </p:nvPr>
        </p:nvSpPr>
        <p:spPr>
          <a:xfrm>
            <a:off x="12495609" y="892968"/>
            <a:ext cx="7500938" cy="11572876"/>
          </a:xfrm>
          <a:prstGeom prst="rect">
            <a:avLst/>
          </a:prstGeom>
          <a:noFill/>
          <a:ln>
            <a:noFill/>
          </a:ln>
        </p:spPr>
      </p:sp>
      <p:sp>
        <p:nvSpPr>
          <p:cNvPr id="23" name="Google Shape;23;p23"/>
          <p:cNvSpPr txBox="1"/>
          <p:nvPr>
            <p:ph type="title"/>
          </p:nvPr>
        </p:nvSpPr>
        <p:spPr>
          <a:xfrm>
            <a:off x="4387453" y="892968"/>
            <a:ext cx="7500938" cy="5607845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400"/>
              <a:buFont typeface="Helvetica Neue Light"/>
              <a:buNone/>
              <a:defRPr sz="8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4" name="Google Shape;24;p23"/>
          <p:cNvSpPr txBox="1"/>
          <p:nvPr>
            <p:ph idx="1" type="body"/>
          </p:nvPr>
        </p:nvSpPr>
        <p:spPr>
          <a:xfrm>
            <a:off x="4387453" y="6697265"/>
            <a:ext cx="7500938" cy="5768579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rm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1pPr>
            <a:lvl2pPr indent="-228600" lvl="1" marL="9144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2pPr>
            <a:lvl3pPr indent="-228600" lvl="2" marL="1371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3pPr>
            <a:lvl4pPr indent="-228600" lvl="3" marL="18288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4pPr>
            <a:lvl5pPr indent="-228600" lvl="4" marL="22860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Helvetica Neue Light"/>
              <a:buNone/>
              <a:defRPr sz="44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5" name="Google Shape;25;p23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пункты">
  <p:cSld name="Заголовок и пункты">
    <p:bg>
      <p:bgPr>
        <a:solidFill>
          <a:srgbClr val="FFFFFF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4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28" name="Google Shape;28;p24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29" name="Google Shape;29;p24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, пункты и фото">
  <p:cSld name="Заголовок, пункты и фото">
    <p:bg>
      <p:bgPr>
        <a:solidFill>
          <a:srgbClr val="FFFFFF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25"/>
          <p:cNvSpPr/>
          <p:nvPr>
            <p:ph idx="2" type="pic"/>
          </p:nvPr>
        </p:nvSpPr>
        <p:spPr>
          <a:xfrm>
            <a:off x="12495609" y="3661171"/>
            <a:ext cx="7500938" cy="8840392"/>
          </a:xfrm>
          <a:prstGeom prst="rect">
            <a:avLst/>
          </a:prstGeom>
          <a:noFill/>
          <a:ln>
            <a:noFill/>
          </a:ln>
        </p:spPr>
      </p:sp>
      <p:sp>
        <p:nvSpPr>
          <p:cNvPr id="32" name="Google Shape;32;p25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/>
        </p:txBody>
      </p:sp>
      <p:sp>
        <p:nvSpPr>
          <p:cNvPr id="33" name="Google Shape;33;p25"/>
          <p:cNvSpPr txBox="1"/>
          <p:nvPr>
            <p:ph idx="1" type="body"/>
          </p:nvPr>
        </p:nvSpPr>
        <p:spPr>
          <a:xfrm>
            <a:off x="4387453" y="3661171"/>
            <a:ext cx="7500938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409575" lvl="0" marL="4572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1pPr>
            <a:lvl2pPr indent="-409575" lvl="1" marL="9144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2pPr>
            <a:lvl3pPr indent="-409575" lvl="2" marL="13716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3pPr>
            <a:lvl4pPr indent="-409575" lvl="3" marL="18288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4pPr>
            <a:lvl5pPr indent="-409575" lvl="4" marL="2286000" algn="l">
              <a:lnSpc>
                <a:spcPct val="10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850"/>
              <a:buFont typeface="Helvetica Neue Light"/>
              <a:buChar char="•"/>
              <a:defRPr sz="3800"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4" name="Google Shape;34;p25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нкты">
  <p:cSld name="Пункты">
    <p:bg>
      <p:bgPr>
        <a:solidFill>
          <a:srgbClr val="FFFFFF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6"/>
          <p:cNvSpPr txBox="1"/>
          <p:nvPr>
            <p:ph idx="1" type="body"/>
          </p:nvPr>
        </p:nvSpPr>
        <p:spPr>
          <a:xfrm>
            <a:off x="4387453" y="1785937"/>
            <a:ext cx="15609095" cy="1014412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314325" lvl="0" marL="457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1pPr>
            <a:lvl2pPr indent="-314325" lvl="1" marL="914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2pPr>
            <a:lvl3pPr indent="-314325" lvl="2" marL="1371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3pPr>
            <a:lvl4pPr indent="-314325" lvl="3" marL="1828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4pPr>
            <a:lvl5pPr indent="-314325" lvl="4" marL="22860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5pPr>
            <a:lvl6pPr indent="-314325" lvl="5" marL="27432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6pPr>
            <a:lvl7pPr indent="-314325" lvl="6" marL="32004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7pPr>
            <a:lvl8pPr indent="-314325" lvl="7" marL="36576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8pPr>
            <a:lvl9pPr indent="-314325" lvl="8" marL="411480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1350"/>
              <a:buChar char="•"/>
              <a:defRPr/>
            </a:lvl9pPr>
          </a:lstStyle>
          <a:p/>
        </p:txBody>
      </p:sp>
      <p:sp>
        <p:nvSpPr>
          <p:cNvPr id="37" name="Google Shape;37;p26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Фото — 3 шт.">
  <p:cSld name="Фото — 3 шт.">
    <p:bg>
      <p:bgPr>
        <a:solidFill>
          <a:srgbClr val="FFFFFF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7"/>
          <p:cNvSpPr/>
          <p:nvPr>
            <p:ph idx="2" type="pic"/>
          </p:nvPr>
        </p:nvSpPr>
        <p:spPr>
          <a:xfrm>
            <a:off x="12495609" y="7161609"/>
            <a:ext cx="7500938" cy="5304235"/>
          </a:xfrm>
          <a:prstGeom prst="rect">
            <a:avLst/>
          </a:prstGeom>
          <a:noFill/>
          <a:ln>
            <a:noFill/>
          </a:ln>
        </p:spPr>
      </p:sp>
      <p:sp>
        <p:nvSpPr>
          <p:cNvPr id="40" name="Google Shape;40;p27"/>
          <p:cNvSpPr/>
          <p:nvPr>
            <p:ph idx="3" type="pic"/>
          </p:nvPr>
        </p:nvSpPr>
        <p:spPr>
          <a:xfrm>
            <a:off x="12504353" y="1250156"/>
            <a:ext cx="7500939" cy="5304235"/>
          </a:xfrm>
          <a:prstGeom prst="rect">
            <a:avLst/>
          </a:prstGeom>
          <a:noFill/>
          <a:ln>
            <a:noFill/>
          </a:ln>
        </p:spPr>
      </p:sp>
      <p:sp>
        <p:nvSpPr>
          <p:cNvPr id="41" name="Google Shape;41;p27"/>
          <p:cNvSpPr/>
          <p:nvPr>
            <p:ph idx="4" type="pic"/>
          </p:nvPr>
        </p:nvSpPr>
        <p:spPr>
          <a:xfrm>
            <a:off x="4387453" y="1250156"/>
            <a:ext cx="7500938" cy="11215688"/>
          </a:xfrm>
          <a:prstGeom prst="rect">
            <a:avLst/>
          </a:prstGeom>
          <a:noFill/>
          <a:ln>
            <a:noFill/>
          </a:ln>
        </p:spPr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sz="24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3957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4387453" y="625078"/>
            <a:ext cx="15609095" cy="3036094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200"/>
              <a:buFont typeface="Helvetica Neue Light"/>
              <a:buNone/>
              <a:defRPr b="0" i="0" sz="11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4387453" y="3661171"/>
            <a:ext cx="15609095" cy="8840392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normAutofit/>
          </a:bodyPr>
          <a:lstStyle>
            <a:lvl1pPr indent="-466725" lvl="0" marL="457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466725" lvl="1" marL="914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466725" lvl="2" marL="1371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466725" lvl="3" marL="1828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466725" lvl="4" marL="22860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466725" lvl="5" marL="27432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-466725" lvl="6" marL="32004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-466725" lvl="7" marL="36576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-466725" lvl="8" marL="4114800" marR="0" rtl="0" algn="l">
              <a:lnSpc>
                <a:spcPct val="100000"/>
              </a:lnSpc>
              <a:spcBef>
                <a:spcPts val="5900"/>
              </a:spcBef>
              <a:spcAft>
                <a:spcPts val="0"/>
              </a:spcAft>
              <a:buClr>
                <a:srgbClr val="000000"/>
              </a:buClr>
              <a:buSzPts val="3750"/>
              <a:buFont typeface="Helvetica Neue Light"/>
              <a:buChar char="•"/>
              <a:defRPr b="0" i="0" sz="5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/>
        </p:txBody>
      </p:sp>
      <p:sp>
        <p:nvSpPr>
          <p:cNvPr id="8" name="Google Shape;8;p18"/>
          <p:cNvSpPr txBox="1"/>
          <p:nvPr>
            <p:ph idx="12" type="sldNum"/>
          </p:nvPr>
        </p:nvSpPr>
        <p:spPr>
          <a:xfrm>
            <a:off x="11935814" y="13010554"/>
            <a:ext cx="494513" cy="511176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sp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29.png"/><Relationship Id="rId5" Type="http://schemas.openxmlformats.org/officeDocument/2006/relationships/image" Target="../media/image2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6.png"/><Relationship Id="rId10" Type="http://schemas.openxmlformats.org/officeDocument/2006/relationships/slide" Target="/ppt/slides/slide10.xml"/><Relationship Id="rId13" Type="http://schemas.openxmlformats.org/officeDocument/2006/relationships/image" Target="../media/image18.png"/><Relationship Id="rId12" Type="http://schemas.openxmlformats.org/officeDocument/2006/relationships/slide" Target="/ppt/slides/slide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slide" Target="/ppt/slides/slide3.xml"/><Relationship Id="rId9" Type="http://schemas.openxmlformats.org/officeDocument/2006/relationships/image" Target="../media/image22.png"/><Relationship Id="rId15" Type="http://schemas.openxmlformats.org/officeDocument/2006/relationships/image" Target="../media/image30.png"/><Relationship Id="rId14" Type="http://schemas.openxmlformats.org/officeDocument/2006/relationships/slide" Target="/ppt/slides/slide4.xml"/><Relationship Id="rId17" Type="http://schemas.openxmlformats.org/officeDocument/2006/relationships/image" Target="../media/image33.png"/><Relationship Id="rId16" Type="http://schemas.openxmlformats.org/officeDocument/2006/relationships/slide" Target="/ppt/slides/slide2.xml"/><Relationship Id="rId5" Type="http://schemas.openxmlformats.org/officeDocument/2006/relationships/image" Target="../media/image31.png"/><Relationship Id="rId19" Type="http://schemas.openxmlformats.org/officeDocument/2006/relationships/image" Target="../media/image34.png"/><Relationship Id="rId6" Type="http://schemas.openxmlformats.org/officeDocument/2006/relationships/slide" Target="/ppt/slides/slide5.xml"/><Relationship Id="rId18" Type="http://schemas.openxmlformats.org/officeDocument/2006/relationships/slide" Target="/ppt/slides/slide9.xml"/><Relationship Id="rId7" Type="http://schemas.openxmlformats.org/officeDocument/2006/relationships/image" Target="../media/image25.png"/><Relationship Id="rId8" Type="http://schemas.openxmlformats.org/officeDocument/2006/relationships/slide" Target="/ppt/slides/slide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mailto:dvproskuryakova@edu.hse.ru" TargetMode="External"/><Relationship Id="rId4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13.png"/><Relationship Id="rId5" Type="http://schemas.openxmlformats.org/officeDocument/2006/relationships/image" Target="../media/image3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jpg"/><Relationship Id="rId5" Type="http://schemas.openxmlformats.org/officeDocument/2006/relationships/image" Target="../media/image11.png"/><Relationship Id="rId6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4.png"/><Relationship Id="rId5" Type="http://schemas.openxmlformats.org/officeDocument/2006/relationships/image" Target="../media/image28.png"/><Relationship Id="rId6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"/>
          <p:cNvCxnSpPr/>
          <p:nvPr/>
        </p:nvCxnSpPr>
        <p:spPr>
          <a:xfrm flipH="1" rot="10800000">
            <a:off x="10370343" y="1604166"/>
            <a:ext cx="1" cy="2777349"/>
          </a:xfrm>
          <a:prstGeom prst="straightConnector1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57" name="Google Shape;57;p1"/>
          <p:cNvSpPr txBox="1"/>
          <p:nvPr/>
        </p:nvSpPr>
        <p:spPr>
          <a:xfrm>
            <a:off x="7116915" y="3405542"/>
            <a:ext cx="16876977" cy="3700621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200"/>
              <a:buFont typeface="Arial Narrow"/>
              <a:buNone/>
            </a:pPr>
            <a:r>
              <a:rPr b="1" i="0" lang="ru-RU" sz="7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РАЗРАБОТКА АВТОМАТИЗИРОВАННОЙ СИСТЕМЫ ЛОКАЛИЗАЦИИ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200"/>
              <a:buFont typeface="Arial Narrow"/>
              <a:buNone/>
            </a:pPr>
            <a:r>
              <a:rPr b="1" i="0" lang="ru-RU" sz="7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ОЧАГА ИШЕМИЧЕСКОГО ИНСУЛЬТА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200"/>
              <a:buFont typeface="Arial Narrow"/>
              <a:buNone/>
            </a:pPr>
            <a:r>
              <a:rPr b="1" i="0" lang="ru-RU" sz="7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В ОСТРОМ ПЕРИОДЕ</a:t>
            </a:r>
            <a:endParaRPr b="1" i="0" sz="7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8" name="Google Shape;58;p1"/>
          <p:cNvSpPr txBox="1"/>
          <p:nvPr/>
        </p:nvSpPr>
        <p:spPr>
          <a:xfrm>
            <a:off x="7133011" y="8370168"/>
            <a:ext cx="16884398" cy="254404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200"/>
              <a:buFont typeface="Arial Narrow"/>
              <a:buNone/>
            </a:pPr>
            <a:r>
              <a:rPr b="0" i="0" lang="ru-RU" sz="3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Выполнили студенты образовательной программы «Программная инженерия»: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200"/>
              <a:buFont typeface="Arial Narrow"/>
              <a:buNone/>
            </a:pPr>
            <a:r>
              <a:rPr b="0" i="0" lang="ru-RU" sz="3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Лобастова Марина Антоновна</a:t>
            </a:r>
            <a:br>
              <a:rPr b="0" i="0" lang="ru-RU" sz="3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</a:br>
            <a:r>
              <a:rPr b="0" i="0" lang="ru-RU" sz="3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Дарья Васильевна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200"/>
              <a:buFont typeface="Arial Narrow"/>
              <a:buNone/>
            </a:pPr>
            <a:r>
              <a:t/>
            </a:r>
            <a:endParaRPr b="0" i="0" sz="32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200"/>
              <a:buFont typeface="Arial Narrow"/>
              <a:buNone/>
            </a:pPr>
            <a:r>
              <a:rPr b="0" i="0" lang="ru-RU" sz="3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Руководитель: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200"/>
              <a:buFont typeface="Arial Narrow"/>
              <a:buNone/>
            </a:pPr>
            <a:r>
              <a:rPr b="0" i="0" lang="ru-RU" sz="3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младший сотрудник НИУ ВШЭ - Пермь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200"/>
              <a:buFont typeface="Arial Narrow"/>
              <a:buNone/>
            </a:pPr>
            <a:r>
              <a:rPr b="0" i="0" lang="ru-RU" sz="3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Собянин Кирилл Валентинович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t/>
            </a:r>
            <a:endParaRPr b="0" i="0" sz="42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59" name="Google Shape;59;p1"/>
          <p:cNvSpPr txBox="1"/>
          <p:nvPr/>
        </p:nvSpPr>
        <p:spPr>
          <a:xfrm>
            <a:off x="7116915" y="12762656"/>
            <a:ext cx="9443424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Пермь, 2021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60" name="Google Shape;6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970" y="1330739"/>
            <a:ext cx="2736119" cy="2645547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"/>
          <p:cNvSpPr txBox="1"/>
          <p:nvPr/>
        </p:nvSpPr>
        <p:spPr>
          <a:xfrm>
            <a:off x="7140433" y="519940"/>
            <a:ext cx="16236320" cy="1621597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200"/>
              <a:buFont typeface="Arial Narrow"/>
              <a:buNone/>
            </a:pPr>
            <a:r>
              <a:rPr b="0" i="0" lang="ru-RU" sz="3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НИУ ВШЭ Пермь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200"/>
              <a:buFont typeface="Arial Narrow"/>
              <a:buNone/>
            </a:pPr>
            <a:r>
              <a:rPr b="0" i="0" lang="ru-RU" sz="3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200"/>
              <a:buFont typeface="Arial Narrow"/>
              <a:buNone/>
            </a:pPr>
            <a:r>
              <a:rPr b="0" i="0" lang="ru-RU" sz="3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Кафедра информационных технологий в бизнесе </a:t>
            </a:r>
            <a:endParaRPr/>
          </a:p>
        </p:txBody>
      </p:sp>
      <p:sp>
        <p:nvSpPr>
          <p:cNvPr id="62" name="Google Shape;62;p1"/>
          <p:cNvSpPr txBox="1"/>
          <p:nvPr/>
        </p:nvSpPr>
        <p:spPr>
          <a:xfrm>
            <a:off x="7116920" y="6975384"/>
            <a:ext cx="3922952" cy="89072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rPr b="0" i="0" lang="ru-RU" sz="4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Курсовой проект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УДК 004.891.3, 616-005.8</a:t>
            </a:r>
            <a:endParaRPr b="0" i="0" sz="24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0"/>
          <p:cNvSpPr txBox="1"/>
          <p:nvPr/>
        </p:nvSpPr>
        <p:spPr>
          <a:xfrm>
            <a:off x="1654837" y="2371207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АРХИТЕКТУРА НЕЙРОСЕТИ</a:t>
            </a:r>
            <a:endParaRPr/>
          </a:p>
        </p:txBody>
      </p:sp>
      <p:cxnSp>
        <p:nvCxnSpPr>
          <p:cNvPr id="196" name="Google Shape;196;p10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97" name="Google Shape;197;p10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198" name="Google Shape;19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10"/>
          <p:cNvSpPr txBox="1"/>
          <p:nvPr/>
        </p:nvSpPr>
        <p:spPr>
          <a:xfrm>
            <a:off x="2452580" y="10113069"/>
            <a:ext cx="410445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6000"/>
              <a:buFont typeface="Arial Narrow"/>
              <a:buNone/>
            </a:pPr>
            <a:r>
              <a:t/>
            </a:r>
            <a:endParaRPr b="0" i="0" sz="6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Сегментация медицинских изображений [Часть 1] - UNet: сверточные сети с  интерактивным кодом" id="200" name="Google Shape;200;p10"/>
          <p:cNvPicPr preferRelativeResize="0"/>
          <p:nvPr/>
        </p:nvPicPr>
        <p:blipFill rotWithShape="1">
          <a:blip r:embed="rId4">
            <a:alphaModFix/>
          </a:blip>
          <a:srcRect b="21439" l="6558" r="6060" t="8942"/>
          <a:stretch/>
        </p:blipFill>
        <p:spPr>
          <a:xfrm>
            <a:off x="2426185" y="3722390"/>
            <a:ext cx="13498418" cy="92128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Сегментация медицинских изображений [Часть 1] - UNet: сверточные сети с  интерактивным кодом" id="201" name="Google Shape;201;p10"/>
          <p:cNvPicPr preferRelativeResize="0"/>
          <p:nvPr/>
        </p:nvPicPr>
        <p:blipFill rotWithShape="1">
          <a:blip r:embed="rId5">
            <a:alphaModFix/>
          </a:blip>
          <a:srcRect b="21438" l="74034" r="6060" t="59685"/>
          <a:stretch/>
        </p:blipFill>
        <p:spPr>
          <a:xfrm>
            <a:off x="16546953" y="6856294"/>
            <a:ext cx="4346258" cy="353066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0"/>
          <p:cNvSpPr/>
          <p:nvPr/>
        </p:nvSpPr>
        <p:spPr>
          <a:xfrm>
            <a:off x="12408024" y="10242376"/>
            <a:ext cx="3542974" cy="2692875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03" name="Google Shape;203;p10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  Разработка автоматизированной системы локализации очага ишемического инсульта в остром периоде	        Слайд 10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"/>
          <p:cNvSpPr txBox="1"/>
          <p:nvPr/>
        </p:nvSpPr>
        <p:spPr>
          <a:xfrm>
            <a:off x="1654837" y="2371207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t/>
            </a:r>
            <a:endParaRPr b="0" i="0" sz="96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209" name="Google Shape;209;p11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10" name="Google Shape;210;p11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211" name="Google Shape;21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11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  Разработка автоматизированной системы локализации очага ишемического инсульта в остром периоде	        Слайд 11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13" name="Google Shape;213;p11"/>
          <p:cNvSpPr txBox="1"/>
          <p:nvPr/>
        </p:nvSpPr>
        <p:spPr>
          <a:xfrm>
            <a:off x="1807237" y="2523607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МЕТРИКИ ТОЧНОСТИ</a:t>
            </a:r>
            <a:endParaRPr/>
          </a:p>
        </p:txBody>
      </p:sp>
      <p:grpSp>
        <p:nvGrpSpPr>
          <p:cNvPr id="214" name="Google Shape;214;p11"/>
          <p:cNvGrpSpPr/>
          <p:nvPr/>
        </p:nvGrpSpPr>
        <p:grpSpPr>
          <a:xfrm>
            <a:off x="4040816" y="5139431"/>
            <a:ext cx="16302368" cy="6052962"/>
            <a:chOff x="1484532" y="5395231"/>
            <a:chExt cx="16302368" cy="6052962"/>
          </a:xfrm>
        </p:grpSpPr>
        <p:sp>
          <p:nvSpPr>
            <p:cNvPr id="215" name="Google Shape;215;p11"/>
            <p:cNvSpPr txBox="1"/>
            <p:nvPr/>
          </p:nvSpPr>
          <p:spPr>
            <a:xfrm>
              <a:off x="2452580" y="10113069"/>
              <a:ext cx="4104456" cy="10801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425" lIns="71425" spcFirstLastPara="1" rIns="71425" wrap="square" tIns="7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6000"/>
                <a:buFont typeface="Arial Narrow"/>
                <a:buNone/>
              </a:pPr>
              <a:r>
                <a:t/>
              </a:r>
              <a:endParaRPr b="0" i="0" sz="6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16" name="Google Shape;216;p11"/>
            <p:cNvSpPr/>
            <p:nvPr/>
          </p:nvSpPr>
          <p:spPr>
            <a:xfrm>
              <a:off x="11151573" y="9344512"/>
              <a:ext cx="1625622" cy="1625622"/>
            </a:xfrm>
            <a:prstGeom prst="mathPlus">
              <a:avLst>
                <a:gd fmla="val 23520" name="adj1"/>
              </a:avLst>
            </a:prstGeom>
            <a:solidFill>
              <a:srgbClr val="253957"/>
            </a:solidFill>
            <a:ln cap="flat" cmpd="sng" w="28575">
              <a:solidFill>
                <a:srgbClr val="253957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17" name="Google Shape;217;p11"/>
            <p:cNvSpPr/>
            <p:nvPr/>
          </p:nvSpPr>
          <p:spPr>
            <a:xfrm>
              <a:off x="9927500" y="5395231"/>
              <a:ext cx="2664296" cy="2664296"/>
            </a:xfrm>
            <a:prstGeom prst="ellipse">
              <a:avLst/>
            </a:prstGeom>
            <a:solidFill>
              <a:srgbClr val="ACBFDC"/>
            </a:solidFill>
            <a:ln cap="flat" cmpd="sng" w="28575">
              <a:solidFill>
                <a:srgbClr val="253957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18" name="Google Shape;218;p11"/>
            <p:cNvSpPr/>
            <p:nvPr/>
          </p:nvSpPr>
          <p:spPr>
            <a:xfrm>
              <a:off x="11333997" y="5610031"/>
              <a:ext cx="1260774" cy="2252714"/>
            </a:xfrm>
            <a:custGeom>
              <a:rect b="b" l="l" r="r" t="t"/>
              <a:pathLst>
                <a:path extrusionOk="0" h="2252714" w="1260774">
                  <a:moveTo>
                    <a:pt x="23" y="1095255"/>
                  </a:moveTo>
                  <a:cubicBezTo>
                    <a:pt x="-3691" y="422259"/>
                    <a:pt x="428472" y="-27"/>
                    <a:pt x="638597" y="1"/>
                  </a:cubicBezTo>
                  <a:cubicBezTo>
                    <a:pt x="848722" y="29"/>
                    <a:pt x="1257146" y="420506"/>
                    <a:pt x="1260774" y="1095421"/>
                  </a:cubicBezTo>
                  <a:cubicBezTo>
                    <a:pt x="1260774" y="1831146"/>
                    <a:pt x="827468" y="2252742"/>
                    <a:pt x="617343" y="2252714"/>
                  </a:cubicBezTo>
                  <a:cubicBezTo>
                    <a:pt x="407218" y="2252686"/>
                    <a:pt x="3737" y="1768251"/>
                    <a:pt x="23" y="1095255"/>
                  </a:cubicBezTo>
                  <a:close/>
                </a:path>
              </a:pathLst>
            </a:custGeom>
            <a:solidFill>
              <a:srgbClr val="253957"/>
            </a:solidFill>
            <a:ln cap="flat" cmpd="sng" w="12700">
              <a:solidFill>
                <a:srgbClr val="253957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19" name="Google Shape;219;p11"/>
            <p:cNvSpPr/>
            <p:nvPr/>
          </p:nvSpPr>
          <p:spPr>
            <a:xfrm>
              <a:off x="11338744" y="5412794"/>
              <a:ext cx="2664296" cy="2664296"/>
            </a:xfrm>
            <a:prstGeom prst="ellipse">
              <a:avLst/>
            </a:prstGeom>
            <a:noFill/>
            <a:ln cap="flat" cmpd="sng" w="28575">
              <a:solidFill>
                <a:srgbClr val="253957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20" name="Google Shape;220;p11"/>
            <p:cNvSpPr/>
            <p:nvPr/>
          </p:nvSpPr>
          <p:spPr>
            <a:xfrm>
              <a:off x="12960904" y="8783897"/>
              <a:ext cx="2664296" cy="2664296"/>
            </a:xfrm>
            <a:prstGeom prst="ellipse">
              <a:avLst/>
            </a:prstGeom>
            <a:noFill/>
            <a:ln cap="flat" cmpd="sng" w="28575">
              <a:solidFill>
                <a:srgbClr val="253957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21" name="Google Shape;221;p11"/>
            <p:cNvSpPr/>
            <p:nvPr/>
          </p:nvSpPr>
          <p:spPr>
            <a:xfrm>
              <a:off x="8303568" y="8780921"/>
              <a:ext cx="2664296" cy="2664296"/>
            </a:xfrm>
            <a:prstGeom prst="ellipse">
              <a:avLst/>
            </a:prstGeom>
            <a:solidFill>
              <a:srgbClr val="ACBFDC"/>
            </a:solidFill>
            <a:ln cap="flat" cmpd="sng" w="28575">
              <a:solidFill>
                <a:srgbClr val="253957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22" name="Google Shape;222;p11"/>
            <p:cNvSpPr txBox="1"/>
            <p:nvPr/>
          </p:nvSpPr>
          <p:spPr>
            <a:xfrm>
              <a:off x="1484532" y="6166136"/>
              <a:ext cx="3384376" cy="456086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28700"/>
                <a:buFont typeface="Arial Narrow"/>
                <a:buNone/>
              </a:pPr>
              <a:r>
                <a:rPr b="1" i="0" lang="ru-RU" sz="287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D</a:t>
              </a:r>
              <a:endParaRPr b="1" i="0" sz="287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23" name="Google Shape;223;p11"/>
            <p:cNvSpPr/>
            <p:nvPr/>
          </p:nvSpPr>
          <p:spPr>
            <a:xfrm>
              <a:off x="6121604" y="8077090"/>
              <a:ext cx="11665296" cy="738957"/>
            </a:xfrm>
            <a:prstGeom prst="mathMinus">
              <a:avLst>
                <a:gd fmla="val 23520" name="adj1"/>
              </a:avLst>
            </a:prstGeom>
            <a:solidFill>
              <a:srgbClr val="253957"/>
            </a:solidFill>
            <a:ln cap="flat" cmpd="sng" w="28575">
              <a:solidFill>
                <a:srgbClr val="253957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224" name="Google Shape;224;p11"/>
            <p:cNvSpPr/>
            <p:nvPr/>
          </p:nvSpPr>
          <p:spPr>
            <a:xfrm>
              <a:off x="4900761" y="7798783"/>
              <a:ext cx="2097993" cy="1295568"/>
            </a:xfrm>
            <a:prstGeom prst="mathEqual">
              <a:avLst>
                <a:gd fmla="val 23520" name="adj1"/>
                <a:gd fmla="val 11760" name="adj2"/>
              </a:avLst>
            </a:prstGeom>
            <a:solidFill>
              <a:srgbClr val="253957"/>
            </a:solidFill>
            <a:ln cap="flat" cmpd="sng" w="28575">
              <a:solidFill>
                <a:srgbClr val="253957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2"/>
          <p:cNvSpPr txBox="1"/>
          <p:nvPr/>
        </p:nvSpPr>
        <p:spPr>
          <a:xfrm>
            <a:off x="1777878" y="2552999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ТЕКУЩИЕ РЕЗУЛЬТАТЫ</a:t>
            </a:r>
            <a:endParaRPr/>
          </a:p>
        </p:txBody>
      </p:sp>
      <p:cxnSp>
        <p:nvCxnSpPr>
          <p:cNvPr id="230" name="Google Shape;230;p12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31" name="Google Shape;231;p12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232" name="Google Shape;23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12"/>
          <p:cNvSpPr txBox="1"/>
          <p:nvPr/>
        </p:nvSpPr>
        <p:spPr>
          <a:xfrm>
            <a:off x="2170904" y="10102650"/>
            <a:ext cx="410445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6000"/>
              <a:buFont typeface="Arial Narrow"/>
              <a:buNone/>
            </a:pPr>
            <a:r>
              <a:t/>
            </a:r>
            <a:endParaRPr b="0" i="0" sz="6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4" name="Google Shape;234;p12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Разработка автоматизированной системы локализации очага ишемического инсульта в остром периоде	        	Слайд 12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35" name="Google Shape;235;p12"/>
          <p:cNvSpPr/>
          <p:nvPr/>
        </p:nvSpPr>
        <p:spPr>
          <a:xfrm>
            <a:off x="12039599" y="6705599"/>
            <a:ext cx="11451889" cy="11451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36" name="Google Shape;236;p12"/>
          <p:cNvSpPr txBox="1"/>
          <p:nvPr/>
        </p:nvSpPr>
        <p:spPr>
          <a:xfrm>
            <a:off x="7695300" y="4033188"/>
            <a:ext cx="8993400" cy="8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5000"/>
              <a:buFont typeface="Arial Narrow"/>
              <a:buNone/>
            </a:pPr>
            <a:r>
              <a:rPr b="0" i="0" lang="ru-RU" sz="5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1. создан датасет из снимков МРТ</a:t>
            </a:r>
            <a:endParaRPr b="0" i="0" sz="5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237" name="Google Shape;237;p12"/>
          <p:cNvGrpSpPr/>
          <p:nvPr/>
        </p:nvGrpSpPr>
        <p:grpSpPr>
          <a:xfrm>
            <a:off x="2038911" y="5724274"/>
            <a:ext cx="19830681" cy="6423708"/>
            <a:chOff x="1842582" y="5763108"/>
            <a:chExt cx="19830681" cy="6423708"/>
          </a:xfrm>
        </p:grpSpPr>
        <p:pic>
          <p:nvPicPr>
            <p:cNvPr id="238" name="Google Shape;238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490508" y="5763108"/>
              <a:ext cx="6534829" cy="6387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9" name="Google Shape;239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842582" y="5798838"/>
              <a:ext cx="6534829" cy="638797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" name="Google Shape;240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138434" y="5787879"/>
              <a:ext cx="6534829" cy="6387978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3"/>
          <p:cNvSpPr txBox="1"/>
          <p:nvPr/>
        </p:nvSpPr>
        <p:spPr>
          <a:xfrm>
            <a:off x="1777878" y="2552999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ТЕКУЩИЕ РЕЗУЛЬТАТЫ</a:t>
            </a:r>
            <a:endParaRPr/>
          </a:p>
        </p:txBody>
      </p:sp>
      <p:cxnSp>
        <p:nvCxnSpPr>
          <p:cNvPr id="246" name="Google Shape;246;p13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47" name="Google Shape;247;p13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248" name="Google Shape;24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3"/>
          <p:cNvSpPr txBox="1"/>
          <p:nvPr/>
        </p:nvSpPr>
        <p:spPr>
          <a:xfrm>
            <a:off x="2452580" y="10113069"/>
            <a:ext cx="410445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6000"/>
              <a:buFont typeface="Arial Narrow"/>
              <a:buNone/>
            </a:pPr>
            <a:r>
              <a:t/>
            </a:r>
            <a:endParaRPr b="0" i="0" sz="6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0" name="Google Shape;250;p13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Разработка автоматизированной системы локализации очага ишемического инсульта в остром периоде	        	Слайд 13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51" name="Google Shape;251;p13"/>
          <p:cNvSpPr/>
          <p:nvPr/>
        </p:nvSpPr>
        <p:spPr>
          <a:xfrm>
            <a:off x="12039599" y="6705599"/>
            <a:ext cx="11451889" cy="11451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52" name="Google Shape;252;p13"/>
          <p:cNvSpPr txBox="1"/>
          <p:nvPr/>
        </p:nvSpPr>
        <p:spPr>
          <a:xfrm>
            <a:off x="7090272" y="4082788"/>
            <a:ext cx="8496944" cy="8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5000"/>
              <a:buFont typeface="Arial Narrow"/>
              <a:buNone/>
            </a:pPr>
            <a:r>
              <a:rPr b="0" i="0" lang="ru-RU" sz="5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2. нейросеть обучена</a:t>
            </a:r>
            <a:endParaRPr b="0" i="0" sz="5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grpSp>
        <p:nvGrpSpPr>
          <p:cNvPr id="253" name="Google Shape;253;p13"/>
          <p:cNvGrpSpPr/>
          <p:nvPr/>
        </p:nvGrpSpPr>
        <p:grpSpPr>
          <a:xfrm>
            <a:off x="3695056" y="5830937"/>
            <a:ext cx="15287376" cy="879481"/>
            <a:chOff x="3695056" y="5776121"/>
            <a:chExt cx="15287376" cy="879481"/>
          </a:xfrm>
        </p:grpSpPr>
        <p:sp>
          <p:nvSpPr>
            <p:cNvPr id="254" name="Google Shape;254;p13"/>
            <p:cNvSpPr txBox="1"/>
            <p:nvPr/>
          </p:nvSpPr>
          <p:spPr>
            <a:xfrm>
              <a:off x="3695056" y="5776121"/>
              <a:ext cx="4320480" cy="853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425" lIns="71425" spcFirstLastPara="1" rIns="71425" wrap="square" tIns="7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1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Эпоха    Аккуратность</a:t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             </a:t>
              </a:r>
              <a:r>
                <a:rPr b="1" i="0" lang="ru-RU" sz="3600" u="sng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0.0297</a:t>
              </a:r>
              <a:r>
                <a:rPr b="1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 </a:t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2             0.0389</a:t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3             0.0813</a:t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4             0.1129</a:t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5             0.1336</a:t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6             0.1555</a:t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7             0.1745</a:t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8             0.1933</a:t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9             0.1058</a:t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10           0.2192</a:t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55" name="Google Shape;255;p13"/>
            <p:cNvSpPr txBox="1"/>
            <p:nvPr/>
          </p:nvSpPr>
          <p:spPr>
            <a:xfrm>
              <a:off x="9178504" y="5776122"/>
              <a:ext cx="4320480" cy="853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425" lIns="71425" spcFirstLastPara="1" rIns="71425" wrap="square" tIns="7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1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Эпоха    Аккуратность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11           0.1988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12           0.2032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13           0.2227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14           0.2467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15           0.2579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16           0.2724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17           0.2960 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18           0.3263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19           0.3170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20           0.3586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  <p:sp>
          <p:nvSpPr>
            <p:cNvPr id="256" name="Google Shape;256;p13"/>
            <p:cNvSpPr txBox="1"/>
            <p:nvPr/>
          </p:nvSpPr>
          <p:spPr>
            <a:xfrm>
              <a:off x="14661952" y="5801661"/>
              <a:ext cx="4320480" cy="853941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71425" lIns="71425" spcFirstLastPara="1" rIns="71425" wrap="square" tIns="7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1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Эпоха    Аккуратность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21           0.3797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22           0.3939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23           0.3659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24           0.4060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25           0.4155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26           0.4464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27           0.4679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28           0.4777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29           0.5082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53957"/>
                </a:buClr>
                <a:buSzPts val="3600"/>
                <a:buFont typeface="Arial Narrow"/>
                <a:buNone/>
              </a:pPr>
              <a:r>
                <a:rPr b="0" i="0" lang="ru-RU" sz="3600" u="none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30           </a:t>
              </a:r>
              <a:r>
                <a:rPr b="1" i="0" lang="ru-RU" sz="3600" u="sng" cap="none" strike="noStrike">
                  <a:solidFill>
                    <a:srgbClr val="253957"/>
                  </a:solidFill>
                  <a:latin typeface="Arial Narrow"/>
                  <a:ea typeface="Arial Narrow"/>
                  <a:cs typeface="Arial Narrow"/>
                  <a:sym typeface="Arial Narrow"/>
                </a:rPr>
                <a:t>0.5305</a:t>
              </a:r>
              <a:endParaRPr/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Helvetica Neue Light"/>
                <a:buNone/>
              </a:pPr>
              <a:r>
                <a:t/>
              </a:r>
              <a:endParaRPr b="0" i="0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/>
          <p:nvPr/>
        </p:nvSpPr>
        <p:spPr>
          <a:xfrm flipH="1" rot="-1996105">
            <a:off x="16637369" y="5973904"/>
            <a:ext cx="4119471" cy="516298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2" name="Google Shape;262;p14"/>
          <p:cNvSpPr txBox="1"/>
          <p:nvPr/>
        </p:nvSpPr>
        <p:spPr>
          <a:xfrm>
            <a:off x="1777878" y="2552999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ТЕКУЩИЕ РЕЗУЛЬТАТЫ</a:t>
            </a:r>
            <a:endParaRPr/>
          </a:p>
        </p:txBody>
      </p:sp>
      <p:cxnSp>
        <p:nvCxnSpPr>
          <p:cNvPr id="263" name="Google Shape;263;p14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64" name="Google Shape;264;p14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265" name="Google Shape;26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14"/>
          <p:cNvSpPr txBox="1"/>
          <p:nvPr/>
        </p:nvSpPr>
        <p:spPr>
          <a:xfrm>
            <a:off x="2452580" y="10113069"/>
            <a:ext cx="410445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6000"/>
              <a:buFont typeface="Arial Narrow"/>
              <a:buNone/>
            </a:pPr>
            <a:r>
              <a:t/>
            </a:r>
            <a:endParaRPr b="0" i="0" sz="6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7" name="Google Shape;267;p14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Разработка автоматизированной системы локализации очага ишемического инсульта в остром периоде	        	Слайд 14/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68" name="Google Shape;268;p14"/>
          <p:cNvSpPr/>
          <p:nvPr/>
        </p:nvSpPr>
        <p:spPr>
          <a:xfrm>
            <a:off x="12166481" y="6802818"/>
            <a:ext cx="11451889" cy="11451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69" name="Google Shape;269;p14"/>
          <p:cNvSpPr txBox="1"/>
          <p:nvPr/>
        </p:nvSpPr>
        <p:spPr>
          <a:xfrm>
            <a:off x="4653359" y="4101470"/>
            <a:ext cx="14772480" cy="8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5000"/>
              <a:buFont typeface="Arial Narrow"/>
              <a:buNone/>
            </a:pPr>
            <a:r>
              <a:rPr b="0" i="0" lang="ru-RU" sz="5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3. проведен анализ эффективности нейросети</a:t>
            </a:r>
            <a:endParaRPr b="0" i="0" sz="5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70" name="Google Shape;270;p14"/>
          <p:cNvSpPr/>
          <p:nvPr/>
        </p:nvSpPr>
        <p:spPr>
          <a:xfrm flipH="1" rot="-1996105">
            <a:off x="10471329" y="5720287"/>
            <a:ext cx="4119471" cy="516298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71" name="Google Shape;271;p14"/>
          <p:cNvPicPr preferRelativeResize="0"/>
          <p:nvPr/>
        </p:nvPicPr>
        <p:blipFill rotWithShape="1">
          <a:blip r:embed="rId4">
            <a:alphaModFix/>
          </a:blip>
          <a:srcRect b="28300" l="9504" r="8069" t="22742"/>
          <a:stretch/>
        </p:blipFill>
        <p:spPr>
          <a:xfrm>
            <a:off x="1405692" y="5267092"/>
            <a:ext cx="21572616" cy="7207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5"/>
          <p:cNvSpPr/>
          <p:nvPr/>
        </p:nvSpPr>
        <p:spPr>
          <a:xfrm>
            <a:off x="17119439" y="6802857"/>
            <a:ext cx="2889217" cy="2726978"/>
          </a:xfrm>
          <a:prstGeom prst="ellipse">
            <a:avLst/>
          </a:prstGeom>
          <a:noFill/>
          <a:ln cap="flat" cmpd="sng" w="1905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7" name="Google Shape;277;p15"/>
          <p:cNvSpPr/>
          <p:nvPr/>
        </p:nvSpPr>
        <p:spPr>
          <a:xfrm flipH="1" rot="-1996105">
            <a:off x="16637369" y="5973904"/>
            <a:ext cx="4119471" cy="516298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78" name="Google Shape;278;p15"/>
          <p:cNvSpPr txBox="1"/>
          <p:nvPr/>
        </p:nvSpPr>
        <p:spPr>
          <a:xfrm>
            <a:off x="1777878" y="2552999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ТЕКУЩИЕ РЕЗУЛЬТАТЫ</a:t>
            </a:r>
            <a:endParaRPr/>
          </a:p>
        </p:txBody>
      </p:sp>
      <p:cxnSp>
        <p:nvCxnSpPr>
          <p:cNvPr id="279" name="Google Shape;279;p15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280" name="Google Shape;280;p15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281" name="Google Shape;28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5"/>
          <p:cNvSpPr txBox="1"/>
          <p:nvPr/>
        </p:nvSpPr>
        <p:spPr>
          <a:xfrm>
            <a:off x="2452580" y="10113069"/>
            <a:ext cx="410445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6000"/>
              <a:buFont typeface="Arial Narrow"/>
              <a:buNone/>
            </a:pPr>
            <a:r>
              <a:t/>
            </a:r>
            <a:endParaRPr b="0" i="0" sz="6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83" name="Google Shape;283;p15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Разработка автоматизированной системы локализации очага ишемического инсульта в остром периоде	        	Слайд 15/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84" name="Google Shape;284;p15"/>
          <p:cNvSpPr/>
          <p:nvPr/>
        </p:nvSpPr>
        <p:spPr>
          <a:xfrm>
            <a:off x="12039599" y="6705599"/>
            <a:ext cx="11451889" cy="114518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5" name="Google Shape;285;p15"/>
          <p:cNvSpPr txBox="1"/>
          <p:nvPr/>
        </p:nvSpPr>
        <p:spPr>
          <a:xfrm>
            <a:off x="4653359" y="4101470"/>
            <a:ext cx="14772480" cy="8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5000"/>
              <a:buFont typeface="Arial Narrow"/>
              <a:buNone/>
            </a:pPr>
            <a:r>
              <a:rPr b="0" i="0" lang="ru-RU" sz="5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3. проведен анализ эффективности нейросети</a:t>
            </a:r>
            <a:endParaRPr b="0" i="0" sz="5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286" name="Google Shape;286;p15"/>
          <p:cNvSpPr txBox="1"/>
          <p:nvPr/>
        </p:nvSpPr>
        <p:spPr>
          <a:xfrm>
            <a:off x="4577415" y="10159735"/>
            <a:ext cx="2592288" cy="8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600"/>
              <a:buFont typeface="Arial Narrow"/>
              <a:buNone/>
            </a:pPr>
            <a:r>
              <a:rPr b="0" i="0" lang="ru-RU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архитектура 1</a:t>
            </a:r>
            <a:endParaRPr/>
          </a:p>
        </p:txBody>
      </p:sp>
      <p:sp>
        <p:nvSpPr>
          <p:cNvPr id="287" name="Google Shape;287;p15"/>
          <p:cNvSpPr txBox="1"/>
          <p:nvPr/>
        </p:nvSpPr>
        <p:spPr>
          <a:xfrm>
            <a:off x="17267903" y="10159734"/>
            <a:ext cx="2592288" cy="8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600"/>
              <a:buFont typeface="Arial Narrow"/>
              <a:buNone/>
            </a:pPr>
            <a:r>
              <a:rPr b="0" i="0" lang="ru-RU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архитектура 3</a:t>
            </a:r>
            <a:endParaRPr/>
          </a:p>
        </p:txBody>
      </p:sp>
      <p:sp>
        <p:nvSpPr>
          <p:cNvPr id="288" name="Google Shape;288;p15"/>
          <p:cNvSpPr/>
          <p:nvPr/>
        </p:nvSpPr>
        <p:spPr>
          <a:xfrm>
            <a:off x="10747391" y="6858000"/>
            <a:ext cx="2889217" cy="2726978"/>
          </a:xfrm>
          <a:prstGeom prst="ellipse">
            <a:avLst/>
          </a:prstGeom>
          <a:noFill/>
          <a:ln cap="flat" cmpd="sng" w="1905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89" name="Google Shape;289;p15"/>
          <p:cNvSpPr/>
          <p:nvPr/>
        </p:nvSpPr>
        <p:spPr>
          <a:xfrm>
            <a:off x="4375342" y="6873862"/>
            <a:ext cx="2889217" cy="2726978"/>
          </a:xfrm>
          <a:prstGeom prst="ellipse">
            <a:avLst/>
          </a:prstGeom>
          <a:noFill/>
          <a:ln cap="flat" cmpd="sng" w="1905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0" name="Google Shape;290;p15"/>
          <p:cNvSpPr/>
          <p:nvPr/>
        </p:nvSpPr>
        <p:spPr>
          <a:xfrm>
            <a:off x="5710153" y="6535613"/>
            <a:ext cx="2284714" cy="32816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1" name="Google Shape;291;p15"/>
          <p:cNvSpPr txBox="1"/>
          <p:nvPr/>
        </p:nvSpPr>
        <p:spPr>
          <a:xfrm>
            <a:off x="4786206" y="7594936"/>
            <a:ext cx="2174706" cy="8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200"/>
              <a:buFont typeface="Arial Narrow"/>
              <a:buNone/>
            </a:pPr>
            <a:r>
              <a:rPr b="1" i="0" lang="ru-RU" sz="7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48.32</a:t>
            </a:r>
            <a:endParaRPr/>
          </a:p>
        </p:txBody>
      </p:sp>
      <p:sp>
        <p:nvSpPr>
          <p:cNvPr id="292" name="Google Shape;292;p15"/>
          <p:cNvSpPr txBox="1"/>
          <p:nvPr/>
        </p:nvSpPr>
        <p:spPr>
          <a:xfrm>
            <a:off x="17512122" y="7541264"/>
            <a:ext cx="2174706" cy="8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200"/>
              <a:buFont typeface="Arial Narrow"/>
              <a:buNone/>
            </a:pPr>
            <a:r>
              <a:rPr b="1" i="0" lang="ru-RU" sz="7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51.05</a:t>
            </a:r>
            <a:endParaRPr/>
          </a:p>
        </p:txBody>
      </p:sp>
      <p:sp>
        <p:nvSpPr>
          <p:cNvPr id="293" name="Google Shape;293;p15"/>
          <p:cNvSpPr/>
          <p:nvPr/>
        </p:nvSpPr>
        <p:spPr>
          <a:xfrm flipH="1" rot="-1996105">
            <a:off x="10471329" y="5720287"/>
            <a:ext cx="4119471" cy="5162985"/>
          </a:xfrm>
          <a:prstGeom prst="rtTriangle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294" name="Google Shape;294;p15"/>
          <p:cNvSpPr txBox="1"/>
          <p:nvPr/>
        </p:nvSpPr>
        <p:spPr>
          <a:xfrm>
            <a:off x="11147087" y="7541265"/>
            <a:ext cx="2174706" cy="8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200"/>
              <a:buFont typeface="Arial Narrow"/>
              <a:buNone/>
            </a:pPr>
            <a:r>
              <a:rPr b="1" i="0" lang="ru-RU" sz="7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53.08</a:t>
            </a:r>
            <a:endParaRPr/>
          </a:p>
        </p:txBody>
      </p:sp>
      <p:sp>
        <p:nvSpPr>
          <p:cNvPr id="295" name="Google Shape;295;p15"/>
          <p:cNvSpPr txBox="1"/>
          <p:nvPr/>
        </p:nvSpPr>
        <p:spPr>
          <a:xfrm>
            <a:off x="11234921" y="10159735"/>
            <a:ext cx="2592288" cy="8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600"/>
              <a:buFont typeface="Arial Narrow"/>
              <a:buNone/>
            </a:pPr>
            <a:r>
              <a:rPr b="0" i="0" lang="ru-RU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архитектура 2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6"/>
          <p:cNvSpPr txBox="1"/>
          <p:nvPr/>
        </p:nvSpPr>
        <p:spPr>
          <a:xfrm>
            <a:off x="1654837" y="2321496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1500"/>
              <a:buFont typeface="Arial Narrow"/>
              <a:buNone/>
            </a:pPr>
            <a:r>
              <a:rPr b="1" i="0" lang="ru-RU" sz="115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ОГЛАВЛЕНИЕ</a:t>
            </a:r>
            <a:endParaRPr/>
          </a:p>
        </p:txBody>
      </p:sp>
      <p:cxnSp>
        <p:nvCxnSpPr>
          <p:cNvPr id="301" name="Google Shape;301;p16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302" name="Google Shape;302;p16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303" name="Google Shape;30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16"/>
          <p:cNvSpPr txBox="1"/>
          <p:nvPr/>
        </p:nvSpPr>
        <p:spPr>
          <a:xfrm>
            <a:off x="2992487" y="10070286"/>
            <a:ext cx="2308125" cy="848418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6000"/>
              <a:buFont typeface="Arial Narrow"/>
              <a:buNone/>
            </a:pPr>
            <a:r>
              <a:t/>
            </a:r>
            <a:endParaRPr b="0" i="0" sz="6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05" name="Google Shape;305;p16">
            <a:hlinkClick action="ppaction://hlinksldjump"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2192000" y="4920339"/>
            <a:ext cx="5797253" cy="326095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6" name="Google Shape;306;p16">
            <a:hlinkClick action="ppaction://hlinksldjump"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8083195" y="4920339"/>
            <a:ext cx="5797253" cy="326095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7" name="Google Shape;307;p16">
            <a:hlinkClick action="ppaction://hlinksldjump" r:id="rId8"/>
          </p:cNvPr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09608" y="8421197"/>
            <a:ext cx="5797253" cy="326095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8" name="Google Shape;308;p16">
            <a:hlinkClick action="ppaction://hlinksldjump" r:id="rId10"/>
          </p:cNvPr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12192000" y="8421197"/>
            <a:ext cx="5797253" cy="326095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9" name="Google Shape;309;p16">
            <a:hlinkClick action="ppaction://hlinksldjump" r:id="rId12"/>
          </p:cNvPr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18083195" y="8421581"/>
            <a:ext cx="5797253" cy="326095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0" name="Google Shape;310;p16">
            <a:hlinkClick action="ppaction://hlinksldjump" r:id="rId14"/>
          </p:cNvPr>
          <p:cNvPicPr preferRelativeResize="0"/>
          <p:nvPr/>
        </p:nvPicPr>
        <p:blipFill rotWithShape="1">
          <a:blip r:embed="rId15">
            <a:alphaModFix/>
          </a:blip>
          <a:srcRect b="0" l="0" r="0" t="0"/>
          <a:stretch/>
        </p:blipFill>
        <p:spPr>
          <a:xfrm>
            <a:off x="6300804" y="4920339"/>
            <a:ext cx="5797253" cy="326095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1" name="Google Shape;311;p16">
            <a:hlinkClick action="ppaction://hlinksldjump" r:id="rId16"/>
          </p:cNvPr>
          <p:cNvPicPr preferRelativeResize="0"/>
          <p:nvPr/>
        </p:nvPicPr>
        <p:blipFill rotWithShape="1">
          <a:blip r:embed="rId17">
            <a:alphaModFix/>
          </a:blip>
          <a:srcRect b="0" l="0" r="0" t="0"/>
          <a:stretch/>
        </p:blipFill>
        <p:spPr>
          <a:xfrm>
            <a:off x="409608" y="4920339"/>
            <a:ext cx="5797253" cy="326095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12" name="Google Shape;312;p16"/>
          <p:cNvSpPr txBox="1"/>
          <p:nvPr/>
        </p:nvSpPr>
        <p:spPr>
          <a:xfrm>
            <a:off x="13720" y="13129820"/>
            <a:ext cx="24370279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Разработка автоматизированной системы локализации очага ишемического инсульта в остром периоде	        	Слайд 16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313" name="Google Shape;313;p16">
            <a:hlinkClick action="ppaction://hlinksldjump" r:id="rId18"/>
          </p:cNvPr>
          <p:cNvPicPr preferRelativeResize="0"/>
          <p:nvPr/>
        </p:nvPicPr>
        <p:blipFill rotWithShape="1">
          <a:blip r:embed="rId19">
            <a:alphaModFix/>
          </a:blip>
          <a:srcRect b="0" l="0" r="0" t="0"/>
          <a:stretch/>
        </p:blipFill>
        <p:spPr>
          <a:xfrm>
            <a:off x="6253361" y="8415035"/>
            <a:ext cx="5797253" cy="3260955"/>
          </a:xfrm>
          <a:prstGeom prst="rect">
            <a:avLst/>
          </a:prstGeom>
          <a:noFill/>
          <a:ln cap="flat" cmpd="sng" w="9525">
            <a:solidFill>
              <a:srgbClr val="D3D3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53957"/>
        </a:solid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 txBox="1"/>
          <p:nvPr/>
        </p:nvSpPr>
        <p:spPr>
          <a:xfrm>
            <a:off x="3983088" y="11323912"/>
            <a:ext cx="3732828" cy="882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 Narrow"/>
              <a:buNone/>
            </a:pPr>
            <a:r>
              <a:rPr b="0" i="0" lang="ru-RU" sz="2400" u="sng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dvproskuryakova@edu.hse.ru</a:t>
            </a:r>
            <a:endParaRPr b="0" i="0" sz="2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malobastova@edu.hse.ru</a:t>
            </a:r>
            <a:endParaRPr/>
          </a:p>
        </p:txBody>
      </p:sp>
      <p:sp>
        <p:nvSpPr>
          <p:cNvPr id="319" name="Google Shape;319;p17"/>
          <p:cNvSpPr txBox="1"/>
          <p:nvPr/>
        </p:nvSpPr>
        <p:spPr>
          <a:xfrm>
            <a:off x="9885800" y="11323912"/>
            <a:ext cx="4612399" cy="882933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Телефон: +7 (919) 711 57 46 Марина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+7 (922) 798 72 66 Дарья</a:t>
            </a:r>
            <a:endParaRPr b="0" i="0" sz="2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Изображение" id="320" name="Google Shape;320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94075" y="4920064"/>
            <a:ext cx="3195850" cy="3090059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17"/>
          <p:cNvSpPr txBox="1"/>
          <p:nvPr/>
        </p:nvSpPr>
        <p:spPr>
          <a:xfrm>
            <a:off x="12984088" y="11508579"/>
            <a:ext cx="8579502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FFFFFF"/>
                </a:solidFill>
                <a:latin typeface="Arial Narrow"/>
                <a:ea typeface="Arial Narrow"/>
                <a:cs typeface="Arial Narrow"/>
                <a:sym typeface="Arial Narrow"/>
              </a:rPr>
              <a:t>Адрес: г. Пермь, бульвар Гагарина, 37А</a:t>
            </a:r>
            <a:endParaRPr b="0" i="0" sz="2400" u="none" cap="none" strike="noStrike">
              <a:solidFill>
                <a:srgbClr val="FFFFFF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322" name="Google Shape;322;p17"/>
          <p:cNvSpPr txBox="1"/>
          <p:nvPr/>
        </p:nvSpPr>
        <p:spPr>
          <a:xfrm>
            <a:off x="598712" y="13113123"/>
            <a:ext cx="23618624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Использование нейросетей для распознавания дорожных знаков							  			Страница 3 / 8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"/>
          <p:cNvSpPr/>
          <p:nvPr/>
        </p:nvSpPr>
        <p:spPr>
          <a:xfrm flipH="1">
            <a:off x="-17040" y="1856782"/>
            <a:ext cx="24401038" cy="11301674"/>
          </a:xfrm>
          <a:prstGeom prst="rtTriangle">
            <a:avLst/>
          </a:prstGeom>
          <a:solidFill>
            <a:srgbClr val="253957"/>
          </a:solidFill>
          <a:ln>
            <a:noFill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68" name="Google Shape;68;p2"/>
          <p:cNvCxnSpPr/>
          <p:nvPr/>
        </p:nvCxnSpPr>
        <p:spPr>
          <a:xfrm>
            <a:off x="1201065" y="2214562"/>
            <a:ext cx="21506372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69" name="Google Shape;69;p2"/>
          <p:cNvSpPr txBox="1"/>
          <p:nvPr/>
        </p:nvSpPr>
        <p:spPr>
          <a:xfrm>
            <a:off x="1209449" y="2972786"/>
            <a:ext cx="16073440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6 200 000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6600"/>
              <a:buFont typeface="Arial Narrow"/>
              <a:buNone/>
            </a:pPr>
            <a:r>
              <a:rPr b="0" i="0" lang="ru-RU" sz="6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человек умирают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6600"/>
              <a:buFont typeface="Arial Narrow"/>
              <a:buNone/>
            </a:pPr>
            <a:r>
              <a:rPr b="0" i="0" lang="ru-RU" sz="6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от инсульта за год </a:t>
            </a:r>
            <a:endParaRPr/>
          </a:p>
        </p:txBody>
      </p:sp>
      <p:sp>
        <p:nvSpPr>
          <p:cNvPr id="70" name="Google Shape;70;p2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71" name="Google Shape;7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2"/>
          <p:cNvSpPr txBox="1"/>
          <p:nvPr/>
        </p:nvSpPr>
        <p:spPr>
          <a:xfrm>
            <a:off x="6418055" y="11440096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5000"/>
              <a:buFont typeface="Arial Narrow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3" name="Google Shape;73;p2"/>
          <p:cNvSpPr txBox="1"/>
          <p:nvPr/>
        </p:nvSpPr>
        <p:spPr>
          <a:xfrm>
            <a:off x="1826395" y="8184365"/>
            <a:ext cx="21041993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0"/>
              <a:buFont typeface="Arial Narrow"/>
              <a:buNone/>
            </a:pPr>
            <a:r>
              <a:rPr b="1" i="0" lang="ru-RU" sz="115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16 %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Narrow"/>
              <a:buNone/>
            </a:pPr>
            <a:r>
              <a:rPr b="0" i="0" lang="ru-RU" sz="66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всех смертей в мире </a:t>
            </a:r>
            <a:endParaRPr/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Arial Narrow"/>
              <a:buNone/>
            </a:pPr>
            <a:r>
              <a:rPr b="0" i="0" lang="ru-RU" sz="66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происходят в результате инсульта</a:t>
            </a:r>
            <a:endParaRPr/>
          </a:p>
        </p:txBody>
      </p:sp>
      <p:sp>
        <p:nvSpPr>
          <p:cNvPr id="74" name="Google Shape;74;p2"/>
          <p:cNvSpPr/>
          <p:nvPr/>
        </p:nvSpPr>
        <p:spPr>
          <a:xfrm>
            <a:off x="-17037" y="13132941"/>
            <a:ext cx="24401038" cy="636712"/>
          </a:xfrm>
          <a:prstGeom prst="rect">
            <a:avLst/>
          </a:prstGeom>
          <a:solidFill>
            <a:srgbClr val="253957"/>
          </a:solidFill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253957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5" name="Google Shape;75;p2"/>
          <p:cNvSpPr txBox="1"/>
          <p:nvPr/>
        </p:nvSpPr>
        <p:spPr>
          <a:xfrm>
            <a:off x="-949944" y="13129820"/>
            <a:ext cx="25333943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chemeClr val="lt1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  Разработка автоматизированной системы локализации очага ишемического инсульта в остром периоде	        	Слайд 2 / 16</a:t>
            </a:r>
            <a:endParaRPr b="0" i="0" sz="2800" u="none" cap="none" strike="noStrike">
              <a:solidFill>
                <a:schemeClr val="lt1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3"/>
          <p:cNvSpPr txBox="1"/>
          <p:nvPr/>
        </p:nvSpPr>
        <p:spPr>
          <a:xfrm>
            <a:off x="1201064" y="2496142"/>
            <a:ext cx="11278968" cy="284051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0400"/>
              <a:buFont typeface="Arial Narrow"/>
              <a:buNone/>
            </a:pPr>
            <a:r>
              <a:rPr b="1" i="0" lang="ru-RU" sz="10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ЦЕЛЬ РАБОТЫ</a:t>
            </a:r>
            <a:endParaRPr b="0" i="0" sz="104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t/>
            </a:r>
            <a:endParaRPr b="0" i="0" sz="42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685800" marR="0" rtl="0" algn="ctr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rPr b="0" i="0" lang="ru-RU" sz="4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создать приложение, распознающее </a:t>
            </a:r>
            <a:endParaRPr/>
          </a:p>
          <a:p>
            <a:pPr indent="0" lvl="0" marL="685800" marR="0" rtl="0" algn="ctr">
              <a:lnSpc>
                <a:spcPct val="107000"/>
              </a:lnSpc>
              <a:spcBef>
                <a:spcPts val="80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rPr b="0" i="0" lang="ru-RU" sz="4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на снимках МРТ очаги кровоизлияния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253957"/>
              </a:buClr>
              <a:buSzPts val="4000"/>
              <a:buFont typeface="Arial Narrow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1" name="Google Shape;81;p3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82" name="Google Shape;82;p3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83" name="Google Shape;8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3"/>
          <p:cNvSpPr txBox="1"/>
          <p:nvPr/>
        </p:nvSpPr>
        <p:spPr>
          <a:xfrm>
            <a:off x="14925152" y="4995947"/>
            <a:ext cx="7717119" cy="853941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600"/>
              <a:buFont typeface="Arial Narrow"/>
              <a:buNone/>
            </a:pPr>
            <a:r>
              <a:rPr b="0" i="0" lang="ru-RU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определить тип и архитектуру нейросети</a:t>
            </a:r>
            <a:endParaRPr/>
          </a:p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5" name="Google Shape;85;p3"/>
          <p:cNvSpPr txBox="1"/>
          <p:nvPr/>
        </p:nvSpPr>
        <p:spPr>
          <a:xfrm>
            <a:off x="14925152" y="6697269"/>
            <a:ext cx="8064896" cy="80880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600"/>
              <a:buFont typeface="Arial Narrow"/>
              <a:buNone/>
            </a:pPr>
            <a:r>
              <a:rPr b="0" i="0" lang="ru-RU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создать наборы данных для обучения</a:t>
            </a:r>
            <a:endParaRPr/>
          </a:p>
        </p:txBody>
      </p:sp>
      <p:sp>
        <p:nvSpPr>
          <p:cNvPr id="86" name="Google Shape;86;p3"/>
          <p:cNvSpPr txBox="1"/>
          <p:nvPr/>
        </p:nvSpPr>
        <p:spPr>
          <a:xfrm>
            <a:off x="14925152" y="8425460"/>
            <a:ext cx="4753135" cy="808804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600"/>
              <a:buFont typeface="Arial Narrow"/>
              <a:buNone/>
            </a:pPr>
            <a:r>
              <a:rPr b="0" i="0" lang="ru-RU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обучить нейросеть</a:t>
            </a:r>
            <a:endParaRPr/>
          </a:p>
        </p:txBody>
      </p:sp>
      <p:sp>
        <p:nvSpPr>
          <p:cNvPr id="87" name="Google Shape;87;p3"/>
          <p:cNvSpPr txBox="1"/>
          <p:nvPr/>
        </p:nvSpPr>
        <p:spPr>
          <a:xfrm>
            <a:off x="14925152" y="10180522"/>
            <a:ext cx="8141925" cy="853942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3600"/>
              <a:buFont typeface="Arial Narrow"/>
              <a:buNone/>
            </a:pPr>
            <a:r>
              <a:rPr b="0" i="0" lang="ru-RU" sz="3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проанализировать работу нейросети</a:t>
            </a:r>
            <a:endParaRPr/>
          </a:p>
        </p:txBody>
      </p:sp>
      <p:pic>
        <p:nvPicPr>
          <p:cNvPr id="88" name="Google Shape;8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202505" y="8473651"/>
            <a:ext cx="1120653" cy="1120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189227" y="6601442"/>
            <a:ext cx="1120654" cy="1120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3202502" y="10287125"/>
            <a:ext cx="1107379" cy="1107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3200113" y="4812127"/>
            <a:ext cx="1109769" cy="1109769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3"/>
          <p:cNvSpPr txBox="1"/>
          <p:nvPr/>
        </p:nvSpPr>
        <p:spPr>
          <a:xfrm>
            <a:off x="13754995" y="2496142"/>
            <a:ext cx="8780464" cy="179961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0000"/>
              <a:buFont typeface="Arial Narrow"/>
              <a:buNone/>
            </a:pPr>
            <a:r>
              <a:rPr b="1" i="0" lang="ru-RU" sz="10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ЗАДАЧИ</a:t>
            </a:r>
            <a:endParaRPr b="0" i="0" sz="10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000"/>
              <a:buFont typeface="Arial Narrow"/>
              <a:buNone/>
            </a:pPr>
            <a:r>
              <a:t/>
            </a:r>
            <a:endParaRPr b="0" i="0" sz="4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3" name="Google Shape;93;p3"/>
          <p:cNvSpPr txBox="1"/>
          <p:nvPr/>
        </p:nvSpPr>
        <p:spPr>
          <a:xfrm>
            <a:off x="1201064" y="7053426"/>
            <a:ext cx="10990935" cy="284051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0400"/>
              <a:buFont typeface="Arial Narrow"/>
              <a:buNone/>
            </a:pPr>
            <a:r>
              <a:rPr b="1" i="0" lang="ru-RU" sz="10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ГИПОТЕЗА</a:t>
            </a:r>
            <a:endParaRPr b="0" i="0" sz="104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t/>
            </a:r>
            <a:endParaRPr b="0" i="0" sz="42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rPr b="0" i="0" lang="ru-RU" sz="4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если автоматизировать диагностику инсульта,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rPr b="0" i="0" lang="ru-RU" sz="4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это позволит ускорить постановку диагноза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rPr b="0" i="0" lang="ru-RU" sz="4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и повысить качество лечения</a:t>
            </a:r>
            <a:endParaRPr b="0" i="0" sz="4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94" name="Google Shape;94;p3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  Разработка автоматизированной системы локализации очага ишемического инсульта в остром периоде	        	Слайд 3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9" name="Google Shape;99;p4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00" name="Google Shape;100;p4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101" name="Google Shape;10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2" name="Google Shape;102;p4"/>
          <p:cNvGrpSpPr/>
          <p:nvPr/>
        </p:nvGrpSpPr>
        <p:grpSpPr>
          <a:xfrm>
            <a:off x="9860590" y="5733481"/>
            <a:ext cx="4662822" cy="4562261"/>
            <a:chOff x="11129578" y="6851669"/>
            <a:chExt cx="2124844" cy="2052226"/>
          </a:xfrm>
        </p:grpSpPr>
        <p:sp>
          <p:nvSpPr>
            <p:cNvPr id="103" name="Google Shape;103;p4"/>
            <p:cNvSpPr/>
            <p:nvPr/>
          </p:nvSpPr>
          <p:spPr>
            <a:xfrm>
              <a:off x="11129578" y="6851669"/>
              <a:ext cx="2124844" cy="2052226"/>
            </a:xfrm>
            <a:prstGeom prst="ellipse">
              <a:avLst/>
            </a:prstGeom>
            <a:solidFill>
              <a:srgbClr val="253957"/>
            </a:solidFill>
            <a:ln>
              <a:noFill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pic>
          <p:nvPicPr>
            <p:cNvPr id="104" name="Google Shape;104;p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10279" y="7032597"/>
              <a:ext cx="1622358" cy="162235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5" name="Google Shape;105;p4"/>
          <p:cNvSpPr txBox="1"/>
          <p:nvPr/>
        </p:nvSpPr>
        <p:spPr>
          <a:xfrm>
            <a:off x="15358833" y="4544773"/>
            <a:ext cx="7403928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000"/>
              <a:buFont typeface="Arial Narrow"/>
              <a:buNone/>
            </a:pPr>
            <a:r>
              <a:rPr b="1" i="0" lang="ru-RU" sz="7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ПРЕДМЕТ ИССЛЕДОВАНИЯ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5000"/>
              <a:buFont typeface="Arial Narrow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rPr b="0" i="0" lang="ru-RU" sz="4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автоматизация системы сегментации снимков</a:t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6" name="Google Shape;106;p4"/>
          <p:cNvSpPr txBox="1"/>
          <p:nvPr/>
        </p:nvSpPr>
        <p:spPr>
          <a:xfrm>
            <a:off x="1621239" y="4544772"/>
            <a:ext cx="7187896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7000"/>
              <a:buFont typeface="Arial Narrow"/>
              <a:buNone/>
            </a:pPr>
            <a:r>
              <a:rPr b="1" i="0" lang="ru-RU" sz="7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ОБЪЕКТ ИССЛЕДОВАНИЯ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5000"/>
              <a:buFont typeface="Arial Narrow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rPr b="0" i="0" lang="ru-RU" sz="4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ишемический инсульт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200"/>
              <a:buFont typeface="Arial Narrow"/>
              <a:buNone/>
            </a:pPr>
            <a:r>
              <a:rPr b="0" i="0" lang="ru-RU" sz="42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в остром периоде</a:t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7" name="Google Shape;107;p4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  Разработка автоматизированной системы локализации очага ишемического инсульта в остром периоде	        	Слайд 4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5"/>
          <p:cNvSpPr txBox="1"/>
          <p:nvPr/>
        </p:nvSpPr>
        <p:spPr>
          <a:xfrm>
            <a:off x="1115664" y="2972786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11500"/>
              <a:buFont typeface="Arial Narrow"/>
              <a:buNone/>
            </a:pPr>
            <a:r>
              <a:rPr b="1" i="0" lang="ru-RU" sz="115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МЕТОДЫ РАБОТЫ</a:t>
            </a:r>
            <a:endParaRPr/>
          </a:p>
        </p:txBody>
      </p:sp>
      <p:cxnSp>
        <p:nvCxnSpPr>
          <p:cNvPr id="113" name="Google Shape;113;p5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14" name="Google Shape;114;p5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115" name="Google Shape;11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5"/>
          <p:cNvSpPr txBox="1"/>
          <p:nvPr/>
        </p:nvSpPr>
        <p:spPr>
          <a:xfrm>
            <a:off x="8186829" y="10229978"/>
            <a:ext cx="7364043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A5A8A"/>
              </a:buClr>
              <a:buSzPts val="6000"/>
              <a:buFont typeface="Arial Narrow"/>
              <a:buNone/>
            </a:pPr>
            <a:r>
              <a:rPr b="0" i="0" lang="ru-RU" sz="6000" u="none" cap="none" strike="noStrike">
                <a:solidFill>
                  <a:srgbClr val="3A5A8A"/>
                </a:solidFill>
                <a:latin typeface="Arial Narrow"/>
                <a:ea typeface="Arial Narrow"/>
                <a:cs typeface="Arial Narrow"/>
                <a:sym typeface="Arial Narrow"/>
              </a:rPr>
              <a:t>моделирование</a:t>
            </a:r>
            <a:endParaRPr b="0" i="0" sz="4400" u="none" cap="none" strike="noStrike">
              <a:solidFill>
                <a:srgbClr val="3A5A8A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7" name="Google Shape;117;p5"/>
          <p:cNvSpPr txBox="1"/>
          <p:nvPr/>
        </p:nvSpPr>
        <p:spPr>
          <a:xfrm>
            <a:off x="2452580" y="10113069"/>
            <a:ext cx="4104456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6000"/>
              <a:buFont typeface="Arial Narrow"/>
              <a:buNone/>
            </a:pPr>
            <a:r>
              <a:t/>
            </a:r>
            <a:endParaRPr b="0" i="0" sz="6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8" name="Google Shape;118;p5"/>
          <p:cNvSpPr txBox="1"/>
          <p:nvPr/>
        </p:nvSpPr>
        <p:spPr>
          <a:xfrm>
            <a:off x="14855920" y="10203154"/>
            <a:ext cx="7045662" cy="1080120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6000"/>
              <a:buFont typeface="Arial Narrow"/>
              <a:buNone/>
            </a:pPr>
            <a:r>
              <a:rPr b="0" i="0" lang="ru-RU" sz="6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проектирование </a:t>
            </a:r>
            <a:endParaRPr b="0" i="0" sz="60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19" name="Google Shape;119;p5"/>
          <p:cNvSpPr txBox="1"/>
          <p:nvPr/>
        </p:nvSpPr>
        <p:spPr>
          <a:xfrm>
            <a:off x="3768012" y="10531113"/>
            <a:ext cx="3181877" cy="793694"/>
          </a:xfrm>
          <a:prstGeom prst="rect">
            <a:avLst/>
          </a:prstGeom>
          <a:noFill/>
          <a:ln>
            <a:noFill/>
          </a:ln>
        </p:spPr>
        <p:txBody>
          <a:bodyPr anchorCtr="0" anchor="b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393C3"/>
              </a:buClr>
              <a:buSzPts val="6000"/>
              <a:buFont typeface="Arial Narrow"/>
              <a:buNone/>
            </a:pPr>
            <a:r>
              <a:rPr b="0" i="0" lang="ru-RU" sz="6000" u="none" cap="none" strike="noStrike">
                <a:solidFill>
                  <a:srgbClr val="7393C3"/>
                </a:solidFill>
                <a:latin typeface="Arial Narrow"/>
                <a:ea typeface="Arial Narrow"/>
                <a:cs typeface="Arial Narrow"/>
                <a:sym typeface="Arial Narrow"/>
              </a:rPr>
              <a:t>анализ</a:t>
            </a:r>
            <a:endParaRPr/>
          </a:p>
        </p:txBody>
      </p:sp>
      <p:pic>
        <p:nvPicPr>
          <p:cNvPr id="120" name="Google Shape;120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44474" y="6922945"/>
            <a:ext cx="2028955" cy="202895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p5"/>
          <p:cNvGrpSpPr/>
          <p:nvPr/>
        </p:nvGrpSpPr>
        <p:grpSpPr>
          <a:xfrm>
            <a:off x="16650559" y="6353247"/>
            <a:ext cx="3456384" cy="3168352"/>
            <a:chOff x="16650559" y="6353247"/>
            <a:chExt cx="3456384" cy="3168352"/>
          </a:xfrm>
        </p:grpSpPr>
        <p:pic>
          <p:nvPicPr>
            <p:cNvPr id="122" name="Google Shape;122;p5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7151614" y="6787476"/>
              <a:ext cx="2454274" cy="24542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3" name="Google Shape;123;p5"/>
            <p:cNvSpPr/>
            <p:nvPr/>
          </p:nvSpPr>
          <p:spPr>
            <a:xfrm>
              <a:off x="16650559" y="6353247"/>
              <a:ext cx="3456384" cy="3168352"/>
            </a:xfrm>
            <a:prstGeom prst="ellipse">
              <a:avLst/>
            </a:prstGeom>
            <a:noFill/>
            <a:ln cap="flat" cmpd="sng" w="76200">
              <a:solidFill>
                <a:srgbClr val="253957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grpSp>
        <p:nvGrpSpPr>
          <p:cNvPr id="124" name="Google Shape;124;p5"/>
          <p:cNvGrpSpPr/>
          <p:nvPr/>
        </p:nvGrpSpPr>
        <p:grpSpPr>
          <a:xfrm>
            <a:off x="10140659" y="6358873"/>
            <a:ext cx="3456384" cy="3168352"/>
            <a:chOff x="10140659" y="6358873"/>
            <a:chExt cx="3456384" cy="3168352"/>
          </a:xfrm>
        </p:grpSpPr>
        <p:pic>
          <p:nvPicPr>
            <p:cNvPr id="125" name="Google Shape;125;p5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0493093" y="6565673"/>
              <a:ext cx="2897879" cy="28978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6" name="Google Shape;126;p5"/>
            <p:cNvSpPr/>
            <p:nvPr/>
          </p:nvSpPr>
          <p:spPr>
            <a:xfrm>
              <a:off x="10140659" y="6358873"/>
              <a:ext cx="3456384" cy="3168352"/>
            </a:xfrm>
            <a:prstGeom prst="ellipse">
              <a:avLst/>
            </a:prstGeom>
            <a:noFill/>
            <a:ln cap="flat" cmpd="sng" w="76200">
              <a:solidFill>
                <a:srgbClr val="3A5A8A"/>
              </a:solidFill>
              <a:prstDash val="solid"/>
              <a:miter lim="400000"/>
              <a:headEnd len="sm" w="sm" type="none"/>
              <a:tailEnd len="sm" w="sm" type="none"/>
            </a:ln>
            <a:effectLst>
              <a:outerShdw blurRad="50800" rotWithShape="0" dir="5400000" dist="25400">
                <a:srgbClr val="000000">
                  <a:alpha val="49803"/>
                </a:srgbClr>
              </a:outerShdw>
            </a:effectLst>
          </p:spPr>
          <p:txBody>
            <a:bodyPr anchorCtr="0" anchor="ctr" bIns="71425" lIns="71425" spcFirstLastPara="1" rIns="71425" wrap="square" tIns="71425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Helvetica Neue Light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</p:grpSp>
      <p:cxnSp>
        <p:nvCxnSpPr>
          <p:cNvPr id="127" name="Google Shape;127;p5"/>
          <p:cNvCxnSpPr>
            <a:endCxn id="128" idx="2"/>
          </p:cNvCxnSpPr>
          <p:nvPr/>
        </p:nvCxnSpPr>
        <p:spPr>
          <a:xfrm>
            <a:off x="-141" y="7937349"/>
            <a:ext cx="3630900" cy="5700"/>
          </a:xfrm>
          <a:prstGeom prst="straightConnector1">
            <a:avLst/>
          </a:prstGeom>
          <a:noFill/>
          <a:ln cap="flat" cmpd="sng" w="76200">
            <a:solidFill>
              <a:srgbClr val="A4B9D8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29" name="Google Shape;129;p5"/>
          <p:cNvCxnSpPr>
            <a:stCxn id="128" idx="6"/>
            <a:endCxn id="126" idx="2"/>
          </p:cNvCxnSpPr>
          <p:nvPr/>
        </p:nvCxnSpPr>
        <p:spPr>
          <a:xfrm>
            <a:off x="7087143" y="7943049"/>
            <a:ext cx="3053400" cy="0"/>
          </a:xfrm>
          <a:prstGeom prst="straightConnector1">
            <a:avLst/>
          </a:prstGeom>
          <a:noFill/>
          <a:ln cap="flat" cmpd="sng" w="76200">
            <a:solidFill>
              <a:srgbClr val="7393C3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0" name="Google Shape;130;p5"/>
          <p:cNvCxnSpPr>
            <a:stCxn id="126" idx="6"/>
            <a:endCxn id="123" idx="2"/>
          </p:cNvCxnSpPr>
          <p:nvPr/>
        </p:nvCxnSpPr>
        <p:spPr>
          <a:xfrm flipH="1" rot="10800000">
            <a:off x="13597043" y="7937349"/>
            <a:ext cx="3053400" cy="5700"/>
          </a:xfrm>
          <a:prstGeom prst="straightConnector1">
            <a:avLst/>
          </a:prstGeom>
          <a:noFill/>
          <a:ln cap="flat" cmpd="sng" w="762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cxnSp>
        <p:nvCxnSpPr>
          <p:cNvPr id="131" name="Google Shape;131;p5"/>
          <p:cNvCxnSpPr/>
          <p:nvPr/>
        </p:nvCxnSpPr>
        <p:spPr>
          <a:xfrm>
            <a:off x="20114273" y="7937422"/>
            <a:ext cx="4269726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28" name="Google Shape;128;p5"/>
          <p:cNvSpPr/>
          <p:nvPr/>
        </p:nvSpPr>
        <p:spPr>
          <a:xfrm>
            <a:off x="3630759" y="6358873"/>
            <a:ext cx="3456384" cy="3168352"/>
          </a:xfrm>
          <a:prstGeom prst="ellipse">
            <a:avLst/>
          </a:prstGeom>
          <a:noFill/>
          <a:ln cap="flat" cmpd="sng" w="76200">
            <a:solidFill>
              <a:srgbClr val="7393C3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32" name="Google Shape;132;p5"/>
          <p:cNvSpPr txBox="1"/>
          <p:nvPr/>
        </p:nvSpPr>
        <p:spPr>
          <a:xfrm>
            <a:off x="0" y="13140844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  Разработка автоматизированной системы локализации очага ишемического инсульта в остром периоде	        	Слайд 5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" name="Google Shape;137;p6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38" name="Google Shape;138;p6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6"/>
          <p:cNvSpPr txBox="1"/>
          <p:nvPr/>
        </p:nvSpPr>
        <p:spPr>
          <a:xfrm>
            <a:off x="1438813" y="2310092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АНАЛИЗ</a:t>
            </a:r>
            <a:r>
              <a:rPr b="1" i="0" lang="ru-RU" sz="115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 </a:t>
            </a: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ЗАДАЧИ</a:t>
            </a:r>
            <a:endParaRPr b="0" i="0" sz="1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  Разработка автоматизированной системы локализации очага ишемического инсульта в остром периоде	        	Слайд 6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id="142" name="Google Shape;142;p6"/>
          <p:cNvPicPr preferRelativeResize="0"/>
          <p:nvPr/>
        </p:nvPicPr>
        <p:blipFill rotWithShape="1">
          <a:blip r:embed="rId4">
            <a:alphaModFix/>
          </a:blip>
          <a:srcRect b="42300" l="20074" r="25194" t="40899"/>
          <a:stretch/>
        </p:blipFill>
        <p:spPr>
          <a:xfrm>
            <a:off x="6040749" y="4718848"/>
            <a:ext cx="12767115" cy="220439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43" name="Google Shape;143;p6"/>
          <p:cNvPicPr preferRelativeResize="0"/>
          <p:nvPr/>
        </p:nvPicPr>
        <p:blipFill rotWithShape="1">
          <a:blip r:embed="rId5">
            <a:alphaModFix/>
          </a:blip>
          <a:srcRect b="49999" l="20469" r="33461" t="22700"/>
          <a:stretch/>
        </p:blipFill>
        <p:spPr>
          <a:xfrm>
            <a:off x="13291855" y="7845107"/>
            <a:ext cx="10682404" cy="356080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id="144" name="Google Shape;144;p6"/>
          <p:cNvPicPr preferRelativeResize="0"/>
          <p:nvPr/>
        </p:nvPicPr>
        <p:blipFill rotWithShape="1">
          <a:blip r:embed="rId6">
            <a:alphaModFix/>
          </a:blip>
          <a:srcRect b="28277" l="16925" r="36219" t="45534"/>
          <a:stretch/>
        </p:blipFill>
        <p:spPr>
          <a:xfrm>
            <a:off x="409743" y="7845107"/>
            <a:ext cx="11325435" cy="3560801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9" name="Google Shape;149;p7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50" name="Google Shape;150;p7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151" name="Google Shape;151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7"/>
          <p:cNvSpPr txBox="1"/>
          <p:nvPr/>
        </p:nvSpPr>
        <p:spPr>
          <a:xfrm>
            <a:off x="1438813" y="2487419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ТЕХНОЛОГИИ &amp; ИНСТРУМЕНТЫ</a:t>
            </a:r>
            <a:endParaRPr b="0" i="0" sz="115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53" name="Google Shape;153;p7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  Разработка автоматизированной системы локализации очага ишемического инсульта в остром периоде	        	Слайд 7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pic>
        <p:nvPicPr>
          <p:cNvPr descr="Benefits of Python over Other Programming Languages - Invensis Technologies" id="154" name="Google Shape;15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34165" y="4161064"/>
            <a:ext cx="8440174" cy="439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4505013" y="8582846"/>
            <a:ext cx="8440174" cy="168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433013" y="7892952"/>
            <a:ext cx="6002916" cy="23779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8"/>
          <p:cNvSpPr txBox="1"/>
          <p:nvPr/>
        </p:nvSpPr>
        <p:spPr>
          <a:xfrm>
            <a:off x="1438813" y="2931380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ОБРАБОТКА ДАННЫХ</a:t>
            </a:r>
            <a:endParaRPr/>
          </a:p>
        </p:txBody>
      </p:sp>
      <p:cxnSp>
        <p:nvCxnSpPr>
          <p:cNvPr id="162" name="Google Shape;162;p8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63" name="Google Shape;163;p8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>
            <a:off x="11112492" y="6890315"/>
            <a:ext cx="1683520" cy="150674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762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5" name="Google Shape;165;p8"/>
          <p:cNvSpPr txBox="1"/>
          <p:nvPr/>
        </p:nvSpPr>
        <p:spPr>
          <a:xfrm>
            <a:off x="5173139" y="11754544"/>
            <a:ext cx="2539588" cy="80880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000"/>
              <a:buFont typeface="Arial Narrow"/>
              <a:buNone/>
            </a:pPr>
            <a:r>
              <a:rPr b="0" i="0" lang="ru-RU" sz="4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снимок МРТ</a:t>
            </a:r>
            <a:endParaRPr/>
          </a:p>
        </p:txBody>
      </p:sp>
      <p:sp>
        <p:nvSpPr>
          <p:cNvPr id="166" name="Google Shape;166;p8"/>
          <p:cNvSpPr txBox="1"/>
          <p:nvPr/>
        </p:nvSpPr>
        <p:spPr>
          <a:xfrm>
            <a:off x="17567852" y="11754543"/>
            <a:ext cx="3286018" cy="80880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000"/>
              <a:buFont typeface="Arial Narrow"/>
              <a:buNone/>
            </a:pPr>
            <a:r>
              <a:rPr b="0" i="0" lang="ru-RU" sz="4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бинарная маска</a:t>
            </a:r>
            <a:endParaRPr/>
          </a:p>
        </p:txBody>
      </p:sp>
      <p:sp>
        <p:nvSpPr>
          <p:cNvPr id="167" name="Google Shape;167;p8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  Разработка автоматизированной системы локализации очага ишемического инсульта в остром периоде	        	Слайд 8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68" name="Google Shape;168;p8"/>
          <p:cNvSpPr/>
          <p:nvPr/>
        </p:nvSpPr>
        <p:spPr>
          <a:xfrm>
            <a:off x="5173139" y="9341292"/>
            <a:ext cx="4516112" cy="63608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descr="Изображение" id="169" name="Google Shape;169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8"/>
          <p:cNvPicPr preferRelativeResize="0"/>
          <p:nvPr/>
        </p:nvPicPr>
        <p:blipFill rotWithShape="1">
          <a:blip r:embed="rId4">
            <a:alphaModFix/>
          </a:blip>
          <a:srcRect b="29700" l="-400" r="32675" t="4860"/>
          <a:stretch/>
        </p:blipFill>
        <p:spPr>
          <a:xfrm>
            <a:off x="452034" y="4769769"/>
            <a:ext cx="12385375" cy="6731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8"/>
          <p:cNvPicPr preferRelativeResize="0"/>
          <p:nvPr/>
        </p:nvPicPr>
        <p:blipFill rotWithShape="1">
          <a:blip r:embed="rId5">
            <a:alphaModFix/>
          </a:blip>
          <a:srcRect b="31366" l="388" r="48707" t="4861"/>
          <a:stretch/>
        </p:blipFill>
        <p:spPr>
          <a:xfrm>
            <a:off x="14410356" y="4855476"/>
            <a:ext cx="9309555" cy="656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9"/>
          <p:cNvSpPr txBox="1"/>
          <p:nvPr/>
        </p:nvSpPr>
        <p:spPr>
          <a:xfrm>
            <a:off x="1438813" y="2931380"/>
            <a:ext cx="21506374" cy="2313227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9600"/>
              <a:buFont typeface="Arial Narrow"/>
              <a:buNone/>
            </a:pPr>
            <a:r>
              <a:rPr b="1" i="0" lang="ru-RU" sz="96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ОБРАБОТКА ДАННЫХ</a:t>
            </a:r>
            <a:endParaRPr/>
          </a:p>
        </p:txBody>
      </p:sp>
      <p:cxnSp>
        <p:nvCxnSpPr>
          <p:cNvPr id="177" name="Google Shape;177;p9"/>
          <p:cNvCxnSpPr/>
          <p:nvPr/>
        </p:nvCxnSpPr>
        <p:spPr>
          <a:xfrm>
            <a:off x="1201065" y="2214562"/>
            <a:ext cx="21506374" cy="1"/>
          </a:xfrm>
          <a:prstGeom prst="straightConnector1">
            <a:avLst/>
          </a:prstGeom>
          <a:noFill/>
          <a:ln cap="flat" cmpd="sng" w="127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</p:spPr>
      </p:cxnSp>
      <p:sp>
        <p:nvSpPr>
          <p:cNvPr id="178" name="Google Shape;178;p9"/>
          <p:cNvSpPr txBox="1"/>
          <p:nvPr/>
        </p:nvSpPr>
        <p:spPr>
          <a:xfrm>
            <a:off x="11338744" y="942364"/>
            <a:ext cx="11366416" cy="513601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400"/>
              <a:buFont typeface="Arial Narrow"/>
              <a:buNone/>
            </a:pPr>
            <a:r>
              <a:rPr b="0" i="0" lang="ru-RU" sz="24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Факультет экономики, менеджмента и бизнес-информатики </a:t>
            </a:r>
            <a:endParaRPr/>
          </a:p>
        </p:txBody>
      </p:sp>
      <p:pic>
        <p:nvPicPr>
          <p:cNvPr descr="Изображение" id="179" name="Google Shape;179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6606" y="586180"/>
            <a:ext cx="1199579" cy="1199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520592" y="5309120"/>
            <a:ext cx="4882067" cy="4772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9"/>
          <p:cNvPicPr preferRelativeResize="0"/>
          <p:nvPr/>
        </p:nvPicPr>
        <p:blipFill rotWithShape="1">
          <a:blip r:embed="rId5">
            <a:alphaModFix/>
          </a:blip>
          <a:srcRect b="-75" l="-202" r="84972" t="84965"/>
          <a:stretch/>
        </p:blipFill>
        <p:spPr>
          <a:xfrm>
            <a:off x="896285" y="4971631"/>
            <a:ext cx="5282464" cy="511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9"/>
          <p:cNvPicPr preferRelativeResize="0"/>
          <p:nvPr/>
        </p:nvPicPr>
        <p:blipFill rotWithShape="1">
          <a:blip r:embed="rId6">
            <a:alphaModFix/>
          </a:blip>
          <a:srcRect b="155" l="17316" r="68348" t="85884"/>
          <a:stretch/>
        </p:blipFill>
        <p:spPr>
          <a:xfrm>
            <a:off x="9465797" y="5317178"/>
            <a:ext cx="5013650" cy="477235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9"/>
          <p:cNvSpPr/>
          <p:nvPr/>
        </p:nvSpPr>
        <p:spPr>
          <a:xfrm>
            <a:off x="6949411" y="6983704"/>
            <a:ext cx="1683520" cy="1506740"/>
          </a:xfrm>
          <a:prstGeom prst="mathPlus">
            <a:avLst>
              <a:gd fmla="val 23520" name="adj1"/>
            </a:avLst>
          </a:prstGeom>
          <a:solidFill>
            <a:schemeClr val="lt1"/>
          </a:solidFill>
          <a:ln cap="flat" cmpd="sng" w="762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15084206" y="6983704"/>
            <a:ext cx="1831626" cy="1472178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1"/>
          </a:solidFill>
          <a:ln cap="flat" cmpd="sng" w="76200">
            <a:solidFill>
              <a:srgbClr val="253957"/>
            </a:solidFill>
            <a:prstDash val="solid"/>
            <a:miter lim="400000"/>
            <a:headEnd len="sm" w="sm" type="none"/>
            <a:tailEnd len="sm" w="sm" type="none"/>
          </a:ln>
          <a:effectLst>
            <a:outerShdw blurRad="50800" rotWithShape="0" dir="5400000" dist="25400">
              <a:srgbClr val="000000">
                <a:alpha val="49803"/>
              </a:srgbClr>
            </a:outerShdw>
          </a:effectLst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Helvetica Neue Light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85" name="Google Shape;185;p9"/>
          <p:cNvSpPr txBox="1"/>
          <p:nvPr/>
        </p:nvSpPr>
        <p:spPr>
          <a:xfrm>
            <a:off x="2267723" y="10210504"/>
            <a:ext cx="2539588" cy="80880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000"/>
              <a:buFont typeface="Arial Narrow"/>
              <a:buNone/>
            </a:pPr>
            <a:r>
              <a:rPr b="0" i="0" lang="ru-RU" sz="4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снимок МРТ</a:t>
            </a:r>
            <a:endParaRPr/>
          </a:p>
        </p:txBody>
      </p:sp>
      <p:sp>
        <p:nvSpPr>
          <p:cNvPr id="186" name="Google Shape;186;p9"/>
          <p:cNvSpPr txBox="1"/>
          <p:nvPr/>
        </p:nvSpPr>
        <p:spPr>
          <a:xfrm>
            <a:off x="10346962" y="10210503"/>
            <a:ext cx="3286018" cy="80880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000"/>
              <a:buFont typeface="Arial Narrow"/>
              <a:buNone/>
            </a:pPr>
            <a:r>
              <a:rPr b="0" i="0" lang="ru-RU" sz="4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бинарная маска</a:t>
            </a:r>
            <a:endParaRPr/>
          </a:p>
        </p:txBody>
      </p:sp>
      <p:sp>
        <p:nvSpPr>
          <p:cNvPr id="187" name="Google Shape;187;p9"/>
          <p:cNvSpPr txBox="1"/>
          <p:nvPr/>
        </p:nvSpPr>
        <p:spPr>
          <a:xfrm>
            <a:off x="18125420" y="10210502"/>
            <a:ext cx="3672408" cy="808803"/>
          </a:xfrm>
          <a:prstGeom prst="rect">
            <a:avLst/>
          </a:prstGeom>
          <a:noFill/>
          <a:ln>
            <a:noFill/>
          </a:ln>
        </p:spPr>
        <p:txBody>
          <a:bodyPr anchorCtr="0" anchor="t" bIns="71425" lIns="71425" spcFirstLastPara="1" rIns="71425" wrap="square" tIns="71425">
            <a:no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4000"/>
              <a:buFont typeface="Arial Narrow"/>
              <a:buNone/>
            </a:pPr>
            <a:r>
              <a:rPr b="0" i="0" lang="ru-RU" sz="40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результат работы</a:t>
            </a:r>
            <a:endParaRPr/>
          </a:p>
        </p:txBody>
      </p:sp>
      <p:sp>
        <p:nvSpPr>
          <p:cNvPr id="188" name="Google Shape;188;p9"/>
          <p:cNvSpPr txBox="1"/>
          <p:nvPr/>
        </p:nvSpPr>
        <p:spPr>
          <a:xfrm>
            <a:off x="0" y="13129820"/>
            <a:ext cx="24384001" cy="575156"/>
          </a:xfrm>
          <a:prstGeom prst="rect">
            <a:avLst/>
          </a:prstGeom>
          <a:noFill/>
          <a:ln>
            <a:noFill/>
          </a:ln>
        </p:spPr>
        <p:txBody>
          <a:bodyPr anchorCtr="0" anchor="ctr" bIns="71425" lIns="71425" spcFirstLastPara="1" rIns="71425" wrap="square" tIns="7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53957"/>
              </a:buClr>
              <a:buSzPts val="2800"/>
              <a:buFont typeface="Arial Narrow"/>
              <a:buNone/>
            </a:pPr>
            <a:r>
              <a:rPr b="0" i="0" lang="ru-RU" sz="2800" u="none" cap="none" strike="noStrike">
                <a:solidFill>
                  <a:srgbClr val="253957"/>
                </a:solidFill>
                <a:latin typeface="Arial Narrow"/>
                <a:ea typeface="Arial Narrow"/>
                <a:cs typeface="Arial Narrow"/>
                <a:sym typeface="Arial Narrow"/>
              </a:rPr>
              <a:t>Проскурякова Д.В., Лобастова М.А.                   Разработка автоматизированной системы локализации очага ишемического инсульта в остром периоде	        	Слайд 9 / 16</a:t>
            </a:r>
            <a:endParaRPr b="0" i="0" sz="2800" u="none" cap="none" strike="noStrike">
              <a:solidFill>
                <a:srgbClr val="253957"/>
              </a:solidFill>
              <a:latin typeface="Arial Narrow"/>
              <a:ea typeface="Arial Narrow"/>
              <a:cs typeface="Arial Narrow"/>
              <a:sym typeface="Arial Narrow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12039600" y="6705600"/>
            <a:ext cx="9225408" cy="9225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12039600" y="6705600"/>
            <a:ext cx="304800" cy="30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000000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</cp:coreProperties>
</file>